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8" r:id="rId2"/>
    <p:sldId id="257" r:id="rId3"/>
    <p:sldId id="258" r:id="rId4"/>
    <p:sldId id="259" r:id="rId5"/>
    <p:sldId id="260" r:id="rId6"/>
    <p:sldId id="261" r:id="rId7"/>
    <p:sldId id="262" r:id="rId8"/>
    <p:sldId id="264" r:id="rId9"/>
    <p:sldId id="269" r:id="rId10"/>
    <p:sldId id="272" r:id="rId11"/>
    <p:sldId id="265" r:id="rId12"/>
    <p:sldId id="270" r:id="rId13"/>
    <p:sldId id="266" r:id="rId14"/>
    <p:sldId id="267" r:id="rId15"/>
    <p:sldId id="271"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9534F-87F3-454F-8881-F516B7EDB890}" type="datetimeFigureOut">
              <a:rPr lang="en-US" smtClean="0"/>
              <a:t>5/23/2017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ECB02-841E-4564-9685-05E181C9C100}" type="slidenum">
              <a:rPr lang="en-US" smtClean="0"/>
              <a:t>‹#›</a:t>
            </a:fld>
            <a:endParaRPr lang="en-US"/>
          </a:p>
        </p:txBody>
      </p:sp>
    </p:spTree>
    <p:extLst>
      <p:ext uri="{BB962C8B-B14F-4D97-AF65-F5344CB8AC3E}">
        <p14:creationId xmlns:p14="http://schemas.microsoft.com/office/powerpoint/2010/main" val="127537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Stopped</a:t>
            </a:r>
            <a:r>
              <a:rPr lang="en-US" baseline="0" dirty="0"/>
              <a:t> here in section 2</a:t>
            </a:r>
            <a:endParaRPr lang="en-US" dirty="0"/>
          </a:p>
        </p:txBody>
      </p:sp>
      <p:sp>
        <p:nvSpPr>
          <p:cNvPr id="4" name="Slide Number Placeholder 3"/>
          <p:cNvSpPr>
            <a:spLocks noGrp="1"/>
          </p:cNvSpPr>
          <p:nvPr>
            <p:ph type="sldNum" sz="quarter" idx="10"/>
          </p:nvPr>
        </p:nvSpPr>
        <p:spPr/>
        <p:txBody>
          <a:bodyPr/>
          <a:lstStyle/>
          <a:p>
            <a:fld id="{C6944620-9224-4C01-B3F1-00FEFCFF6DF7}" type="slidenum">
              <a:rPr lang="en-US" smtClean="0"/>
              <a:t>2</a:t>
            </a:fld>
            <a:endParaRPr lang="en-US"/>
          </a:p>
        </p:txBody>
      </p:sp>
    </p:spTree>
    <p:extLst>
      <p:ext uri="{BB962C8B-B14F-4D97-AF65-F5344CB8AC3E}">
        <p14:creationId xmlns:p14="http://schemas.microsoft.com/office/powerpoint/2010/main" val="4262447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Left off here in section 1</a:t>
            </a:r>
          </a:p>
        </p:txBody>
      </p:sp>
      <p:sp>
        <p:nvSpPr>
          <p:cNvPr id="4" name="Slide Number Placeholder 3"/>
          <p:cNvSpPr>
            <a:spLocks noGrp="1"/>
          </p:cNvSpPr>
          <p:nvPr>
            <p:ph type="sldNum" sz="quarter" idx="10"/>
          </p:nvPr>
        </p:nvSpPr>
        <p:spPr/>
        <p:txBody>
          <a:bodyPr/>
          <a:lstStyle/>
          <a:p>
            <a:fld id="{C6944620-9224-4C01-B3F1-00FEFCFF6DF7}" type="slidenum">
              <a:rPr lang="en-US" smtClean="0"/>
              <a:t>4</a:t>
            </a:fld>
            <a:endParaRPr lang="en-US"/>
          </a:p>
        </p:txBody>
      </p:sp>
    </p:spTree>
    <p:extLst>
      <p:ext uri="{BB962C8B-B14F-4D97-AF65-F5344CB8AC3E}">
        <p14:creationId xmlns:p14="http://schemas.microsoft.com/office/powerpoint/2010/main" val="33559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C620698-1F6E-492D-85DD-DD2892519742}"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60835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20698-1F6E-492D-85DD-DD2892519742}"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72840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20698-1F6E-492D-85DD-DD2892519742}"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101549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620698-1F6E-492D-85DD-DD2892519742}"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294282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620698-1F6E-492D-85DD-DD2892519742}"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25882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620698-1F6E-492D-85DD-DD2892519742}"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352341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620698-1F6E-492D-85DD-DD2892519742}"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82506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620698-1F6E-492D-85DD-DD2892519742}"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340990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20698-1F6E-492D-85DD-DD2892519742}"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246688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620698-1F6E-492D-85DD-DD2892519742}"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427862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620698-1F6E-492D-85DD-DD2892519742}"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8580F-CD4C-4282-BCCC-D8D77D17EED6}" type="slidenum">
              <a:rPr lang="en-US" smtClean="0"/>
              <a:t>‹#›</a:t>
            </a:fld>
            <a:endParaRPr lang="en-US"/>
          </a:p>
        </p:txBody>
      </p:sp>
    </p:spTree>
    <p:extLst>
      <p:ext uri="{BB962C8B-B14F-4D97-AF65-F5344CB8AC3E}">
        <p14:creationId xmlns:p14="http://schemas.microsoft.com/office/powerpoint/2010/main" val="3828357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20698-1F6E-492D-85DD-DD2892519742}" type="datetimeFigureOut">
              <a:rPr lang="en-US" smtClean="0"/>
              <a:t>5/23/2017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8580F-CD4C-4282-BCCC-D8D77D17EED6}" type="slidenum">
              <a:rPr lang="en-US" smtClean="0"/>
              <a:t>‹#›</a:t>
            </a:fld>
            <a:endParaRPr lang="en-US"/>
          </a:p>
        </p:txBody>
      </p:sp>
    </p:spTree>
    <p:extLst>
      <p:ext uri="{BB962C8B-B14F-4D97-AF65-F5344CB8AC3E}">
        <p14:creationId xmlns:p14="http://schemas.microsoft.com/office/powerpoint/2010/main" val="1773128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Confidence intervals for proportions and means</a:t>
            </a:r>
          </a:p>
        </p:txBody>
      </p:sp>
      <p:sp>
        <p:nvSpPr>
          <p:cNvPr id="3" name="Subtitle 2"/>
          <p:cNvSpPr>
            <a:spLocks noGrp="1"/>
          </p:cNvSpPr>
          <p:nvPr>
            <p:ph type="subTitle" idx="1"/>
          </p:nvPr>
        </p:nvSpPr>
        <p:spPr/>
        <p:txBody>
          <a:bodyPr/>
          <a:lstStyle/>
          <a:p>
            <a:r>
              <a:rPr lang="en-US" dirty="0"/>
              <a:t>Day 19</a:t>
            </a:r>
          </a:p>
        </p:txBody>
      </p:sp>
    </p:spTree>
    <p:extLst>
      <p:ext uri="{BB962C8B-B14F-4D97-AF65-F5344CB8AC3E}">
        <p14:creationId xmlns:p14="http://schemas.microsoft.com/office/powerpoint/2010/main" val="3332882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 the research questions</a:t>
            </a:r>
          </a:p>
        </p:txBody>
      </p:sp>
      <p:sp>
        <p:nvSpPr>
          <p:cNvPr id="3" name="Content Placeholder 2"/>
          <p:cNvSpPr>
            <a:spLocks noGrp="1"/>
          </p:cNvSpPr>
          <p:nvPr>
            <p:ph idx="1"/>
          </p:nvPr>
        </p:nvSpPr>
        <p:spPr/>
        <p:txBody>
          <a:bodyPr/>
          <a:lstStyle/>
          <a:p>
            <a:r>
              <a:rPr lang="en-US" dirty="0"/>
              <a:t>Which questions are statistically similar?</a:t>
            </a:r>
          </a:p>
        </p:txBody>
      </p:sp>
    </p:spTree>
    <p:extLst>
      <p:ext uri="{BB962C8B-B14F-4D97-AF65-F5344CB8AC3E}">
        <p14:creationId xmlns:p14="http://schemas.microsoft.com/office/powerpoint/2010/main" val="3802176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question</a:t>
            </a:r>
          </a:p>
        </p:txBody>
      </p:sp>
      <p:sp>
        <p:nvSpPr>
          <p:cNvPr id="3" name="Content Placeholder 2"/>
          <p:cNvSpPr>
            <a:spLocks noGrp="1"/>
          </p:cNvSpPr>
          <p:nvPr>
            <p:ph idx="1"/>
          </p:nvPr>
        </p:nvSpPr>
        <p:spPr/>
        <p:txBody>
          <a:bodyPr>
            <a:normAutofit fontScale="92500" lnSpcReduction="10000"/>
          </a:bodyPr>
          <a:lstStyle/>
          <a:p>
            <a:pPr fontAlgn="base"/>
            <a:r>
              <a:rPr lang="en-US" dirty="0"/>
              <a:t>Use the “=COUNTIF( )” command in Excel to find the number of babies that are born full term.</a:t>
            </a:r>
          </a:p>
          <a:p>
            <a:pPr marL="0" indent="0" algn="ctr">
              <a:buNone/>
            </a:pPr>
            <a:r>
              <a:rPr lang="en-US" dirty="0"/>
              <a:t>=COUNTIF(E2:E1001 , “=full term”)</a:t>
            </a:r>
          </a:p>
          <a:p>
            <a:pPr fontAlgn="base"/>
            <a:r>
              <a:rPr lang="en-US" dirty="0"/>
              <a:t>Calculate the proportion of babies in the data set that are born full term.</a:t>
            </a:r>
          </a:p>
          <a:p>
            <a:r>
              <a:rPr lang="en-US" dirty="0"/>
              <a:t>The proportion that you just calculated is a </a:t>
            </a:r>
            <a:r>
              <a:rPr lang="en-US" i="1" dirty="0"/>
              <a:t>point estimate</a:t>
            </a:r>
            <a:r>
              <a:rPr lang="en-US" dirty="0"/>
              <a:t> for the actual proportion of full term babies in the whole population of NC.  Why is a point estimate inappropriate for approximating the proportion?  Can we do better?</a:t>
            </a:r>
          </a:p>
        </p:txBody>
      </p:sp>
    </p:spTree>
    <p:extLst>
      <p:ext uri="{BB962C8B-B14F-4D97-AF65-F5344CB8AC3E}">
        <p14:creationId xmlns:p14="http://schemas.microsoft.com/office/powerpoint/2010/main" val="1944781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sample question</a:t>
            </a:r>
          </a:p>
        </p:txBody>
      </p:sp>
      <p:sp>
        <p:nvSpPr>
          <p:cNvPr id="3" name="Content Placeholder 2"/>
          <p:cNvSpPr>
            <a:spLocks noGrp="1"/>
          </p:cNvSpPr>
          <p:nvPr>
            <p:ph idx="1"/>
          </p:nvPr>
        </p:nvSpPr>
        <p:spPr/>
        <p:txBody>
          <a:bodyPr>
            <a:normAutofit fontScale="92500" lnSpcReduction="10000"/>
          </a:bodyPr>
          <a:lstStyle/>
          <a:p>
            <a:pPr fontAlgn="base"/>
            <a:r>
              <a:rPr lang="en-US" dirty="0"/>
              <a:t>Use the “=COUNTIF( )” command in Excel to find the number of babies that are born full term.</a:t>
            </a:r>
          </a:p>
          <a:p>
            <a:pPr marL="0" indent="0" algn="ctr">
              <a:buNone/>
            </a:pPr>
            <a:r>
              <a:rPr lang="en-US" dirty="0"/>
              <a:t>=COUNTIF(E2:E1001 , “=full term”)</a:t>
            </a:r>
          </a:p>
          <a:p>
            <a:pPr fontAlgn="base"/>
            <a:r>
              <a:rPr lang="en-US" dirty="0"/>
              <a:t>Calculate the proportion of babies in the data set that are born full term.</a:t>
            </a:r>
          </a:p>
          <a:p>
            <a:r>
              <a:rPr lang="en-US" dirty="0"/>
              <a:t>The proportion that you just calculated is a </a:t>
            </a:r>
            <a:r>
              <a:rPr lang="en-US" i="1" dirty="0"/>
              <a:t>point estimate</a:t>
            </a:r>
            <a:r>
              <a:rPr lang="en-US" dirty="0"/>
              <a:t> for the actual proportion of full term babies in the whole population of NC.  Why is a point estimate inappropriate for approximating the proportion?  Can we do better?</a:t>
            </a:r>
          </a:p>
        </p:txBody>
      </p:sp>
      <p:sp>
        <p:nvSpPr>
          <p:cNvPr id="4" name="Rectangular Callout 3"/>
          <p:cNvSpPr/>
          <p:nvPr/>
        </p:nvSpPr>
        <p:spPr>
          <a:xfrm>
            <a:off x="4953000" y="3505200"/>
            <a:ext cx="3048000" cy="1524000"/>
          </a:xfrm>
          <a:prstGeom prst="wedgeRectCallout">
            <a:avLst>
              <a:gd name="adj1" fmla="val -62738"/>
              <a:gd name="adj2" fmla="val -4607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Watch out for missing data points, blank spots, or “NA”s.</a:t>
            </a:r>
          </a:p>
        </p:txBody>
      </p:sp>
    </p:spTree>
    <p:extLst>
      <p:ext uri="{BB962C8B-B14F-4D97-AF65-F5344CB8AC3E}">
        <p14:creationId xmlns:p14="http://schemas.microsoft.com/office/powerpoint/2010/main" val="364821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a:t>Confidence Intervals for One Proportion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4906963"/>
              </a:xfrm>
            </p:spPr>
            <p:txBody>
              <a:bodyPr>
                <a:noAutofit/>
              </a:bodyPr>
              <a:lstStyle/>
              <a:p>
                <a:pPr fontAlgn="base">
                  <a:spcBef>
                    <a:spcPts val="0"/>
                  </a:spcBef>
                </a:pPr>
                <a:r>
                  <a:rPr lang="en-US" sz="2400" dirty="0"/>
                  <a:t>If we were to gather different samples of size </a:t>
                </a:r>
                <a:r>
                  <a:rPr lang="en-US" sz="2400" strike="sngStrike" dirty="0"/>
                  <a:t>1,000</a:t>
                </a:r>
                <a:r>
                  <a:rPr lang="en-US" sz="2400" dirty="0"/>
                  <a:t> 998 from the population of new mothers in NC we would most likely get different proportions of full term births every time. </a:t>
                </a:r>
              </a:p>
              <a:p>
                <a:pPr lvl="1" fontAlgn="base">
                  <a:spcBef>
                    <a:spcPts val="0"/>
                  </a:spcBef>
                </a:pPr>
                <a:r>
                  <a:rPr lang="en-US" sz="1800" dirty="0"/>
                  <a:t>From our experience with </a:t>
                </a:r>
                <a:r>
                  <a:rPr lang="en-US" sz="1800" dirty="0" err="1"/>
                  <a:t>TinkerPlots</a:t>
                </a:r>
                <a:r>
                  <a:rPr lang="en-US" sz="1800" dirty="0"/>
                  <a:t> simulations, we expect that the sampling distribution for random samples will be nearly normally distributed (this is called the Central Limit Theorem).</a:t>
                </a:r>
              </a:p>
              <a:p>
                <a:pPr fontAlgn="base">
                  <a:spcBef>
                    <a:spcPts val="0"/>
                  </a:spcBef>
                </a:pPr>
                <a:r>
                  <a:rPr lang="en-US" sz="2400" dirty="0"/>
                  <a:t>The mean of our sampling will be 0.848.  We use the point estimate as the mean if we don’t have a different claim from a null hypothesis.</a:t>
                </a:r>
              </a:p>
              <a:p>
                <a:pPr fontAlgn="base">
                  <a:spcBef>
                    <a:spcPts val="0"/>
                  </a:spcBef>
                </a:pPr>
                <a:r>
                  <a:rPr lang="en-US" sz="2400" dirty="0"/>
                  <a:t>The standard error is given by: </a:t>
                </a:r>
                <a14:m>
                  <m:oMath xmlns:m="http://schemas.openxmlformats.org/officeDocument/2006/math">
                    <m:r>
                      <a:rPr lang="en-US" sz="2400" b="0" i="1" smtClean="0">
                        <a:latin typeface="Cambria Math"/>
                      </a:rPr>
                      <m:t>𝑆𝐸</m:t>
                    </m:r>
                    <m:r>
                      <a:rPr lang="en-US" sz="2400" b="0" i="1" smtClean="0">
                        <a:latin typeface="Cambria Math"/>
                      </a:rPr>
                      <m:t>=</m:t>
                    </m:r>
                    <m:rad>
                      <m:radPr>
                        <m:degHide m:val="on"/>
                        <m:ctrlPr>
                          <a:rPr lang="en-US" sz="2400" b="0" i="1" smtClean="0">
                            <a:latin typeface="Cambria Math"/>
                          </a:rPr>
                        </m:ctrlPr>
                      </m:radPr>
                      <m:deg/>
                      <m:e>
                        <m:f>
                          <m:fPr>
                            <m:ctrlPr>
                              <a:rPr lang="en-US" sz="2400" b="0" i="1" smtClean="0">
                                <a:latin typeface="Cambria Math"/>
                              </a:rPr>
                            </m:ctrlPr>
                          </m:fPr>
                          <m:num>
                            <m:r>
                              <a:rPr lang="en-US" sz="2400" b="0" i="1" smtClean="0">
                                <a:latin typeface="Cambria Math"/>
                              </a:rPr>
                              <m:t>𝑝</m:t>
                            </m:r>
                            <m:d>
                              <m:dPr>
                                <m:ctrlPr>
                                  <a:rPr lang="en-US" sz="2400" b="0" i="1" smtClean="0">
                                    <a:latin typeface="Cambria Math"/>
                                  </a:rPr>
                                </m:ctrlPr>
                              </m:dPr>
                              <m:e>
                                <m:r>
                                  <a:rPr lang="en-US" sz="2400" b="0" i="1" smtClean="0">
                                    <a:latin typeface="Cambria Math"/>
                                  </a:rPr>
                                  <m:t>1−</m:t>
                                </m:r>
                                <m:r>
                                  <a:rPr lang="en-US" sz="2400" b="0" i="1" smtClean="0">
                                    <a:latin typeface="Cambria Math"/>
                                  </a:rPr>
                                  <m:t>𝑝</m:t>
                                </m:r>
                              </m:e>
                            </m:d>
                          </m:num>
                          <m:den>
                            <m:r>
                              <a:rPr lang="en-US" sz="2400" b="0" i="1" smtClean="0">
                                <a:latin typeface="Cambria Math"/>
                              </a:rPr>
                              <m:t>𝑛</m:t>
                            </m:r>
                          </m:den>
                        </m:f>
                      </m:e>
                    </m:rad>
                  </m:oMath>
                </a14:m>
                <a:endParaRPr lang="en-US" sz="2400" dirty="0"/>
              </a:p>
              <a:p>
                <a:pPr marL="0" indent="0">
                  <a:spcBef>
                    <a:spcPts val="0"/>
                  </a:spcBef>
                  <a:buNone/>
                </a:pPr>
                <a:r>
                  <a:rPr lang="en-US" sz="2400" dirty="0"/>
                  <a:t>To build the confidence interval:</a:t>
                </a:r>
                <a:br>
                  <a:rPr lang="en-US" sz="2400" dirty="0"/>
                </a:br>
                <a:r>
                  <a:rPr lang="en-US" sz="2400" dirty="0"/>
                  <a:t>	Lower Bound:  </a:t>
                </a:r>
                <a14:m>
                  <m:oMath xmlns:m="http://schemas.openxmlformats.org/officeDocument/2006/math">
                    <m:r>
                      <a:rPr lang="en-US" sz="2400" b="0" i="1" smtClean="0">
                        <a:latin typeface="Cambria Math"/>
                      </a:rPr>
                      <m:t>𝑝𝑜𝑖𝑛𝑡</m:t>
                    </m:r>
                    <m:r>
                      <a:rPr lang="en-US" sz="2400" b="0" i="1" smtClean="0">
                        <a:latin typeface="Cambria Math"/>
                      </a:rPr>
                      <m:t> </m:t>
                    </m:r>
                    <m:r>
                      <a:rPr lang="en-US" sz="2400" b="0" i="1" smtClean="0">
                        <a:latin typeface="Cambria Math"/>
                      </a:rPr>
                      <m:t>𝑒𝑠𝑡𝑖𝑚𝑎𝑡𝑒</m:t>
                    </m:r>
                    <m:r>
                      <a:rPr lang="en-US" sz="2400" b="0" i="1" smtClean="0">
                        <a:latin typeface="Cambria Math"/>
                      </a:rPr>
                      <m:t>−</m:t>
                    </m:r>
                    <m:r>
                      <a:rPr lang="en-US" sz="2400" b="0" i="1" smtClean="0">
                        <a:latin typeface="Cambria Math"/>
                      </a:rPr>
                      <m:t>𝑧𝑠𝑐𝑜𝑟𝑒</m:t>
                    </m:r>
                    <m:r>
                      <a:rPr lang="en-US" sz="2400" b="0" i="1" smtClean="0">
                        <a:latin typeface="Cambria Math"/>
                        <a:ea typeface="Cambria Math"/>
                      </a:rPr>
                      <m:t>×</m:t>
                    </m:r>
                    <m:r>
                      <a:rPr lang="en-US" sz="2400" b="0" i="1" smtClean="0">
                        <a:latin typeface="Cambria Math"/>
                        <a:ea typeface="Cambria Math"/>
                      </a:rPr>
                      <m:t>𝑆𝐸</m:t>
                    </m:r>
                  </m:oMath>
                </a14:m>
                <a:r>
                  <a:rPr lang="en-US" sz="2400" dirty="0"/>
                  <a:t/>
                </a:r>
                <a:br>
                  <a:rPr lang="en-US" sz="2400" dirty="0"/>
                </a:br>
                <a:r>
                  <a:rPr lang="en-US" sz="2400" dirty="0"/>
                  <a:t>	Upper Bound:  </a:t>
                </a:r>
                <a14:m>
                  <m:oMath xmlns:m="http://schemas.openxmlformats.org/officeDocument/2006/math">
                    <m:r>
                      <a:rPr lang="en-US" sz="2400" i="1">
                        <a:latin typeface="Cambria Math"/>
                      </a:rPr>
                      <m:t>𝑝𝑜𝑖𝑛𝑡</m:t>
                    </m:r>
                    <m:r>
                      <a:rPr lang="en-US" sz="2400" i="1">
                        <a:latin typeface="Cambria Math"/>
                      </a:rPr>
                      <m:t> </m:t>
                    </m:r>
                    <m:r>
                      <a:rPr lang="en-US" sz="2400" i="1">
                        <a:latin typeface="Cambria Math"/>
                      </a:rPr>
                      <m:t>𝑒𝑠𝑡𝑖𝑚𝑎𝑡𝑒</m:t>
                    </m:r>
                    <m:r>
                      <a:rPr lang="en-US" sz="2400" b="0" i="1" smtClean="0">
                        <a:latin typeface="Cambria Math"/>
                      </a:rPr>
                      <m:t>+</m:t>
                    </m:r>
                    <m:r>
                      <a:rPr lang="en-US" sz="2400" i="1">
                        <a:latin typeface="Cambria Math"/>
                      </a:rPr>
                      <m:t>𝑧𝑠𝑐𝑜𝑟𝑒</m:t>
                    </m:r>
                    <m:r>
                      <a:rPr lang="en-US" sz="2400" i="1">
                        <a:latin typeface="Cambria Math"/>
                        <a:ea typeface="Cambria Math"/>
                      </a:rPr>
                      <m:t>×</m:t>
                    </m:r>
                    <m:r>
                      <a:rPr lang="en-US" sz="2400" i="1">
                        <a:latin typeface="Cambria Math"/>
                        <a:ea typeface="Cambria Math"/>
                      </a:rPr>
                      <m:t>𝑆𝐸</m:t>
                    </m:r>
                  </m:oMath>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4906963"/>
              </a:xfrm>
              <a:blipFill>
                <a:blip r:embed="rId2"/>
                <a:stretch>
                  <a:fillRect l="-1111" t="-994" r="-1852" b="-3727"/>
                </a:stretch>
              </a:blipFill>
            </p:spPr>
            <p:txBody>
              <a:bodyPr/>
              <a:lstStyle/>
              <a:p>
                <a:r>
                  <a:rPr lang="en-US">
                    <a:noFill/>
                  </a:rPr>
                  <a:t> </a:t>
                </a:r>
              </a:p>
            </p:txBody>
          </p:sp>
        </mc:Fallback>
      </mc:AlternateContent>
    </p:spTree>
    <p:extLst>
      <p:ext uri="{BB962C8B-B14F-4D97-AF65-F5344CB8AC3E}">
        <p14:creationId xmlns:p14="http://schemas.microsoft.com/office/powerpoint/2010/main" val="285517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Now build the following confidence intervals</a:t>
            </a:r>
          </a:p>
        </p:txBody>
      </p:sp>
      <p:sp>
        <p:nvSpPr>
          <p:cNvPr id="3" name="Content Placeholder 2"/>
          <p:cNvSpPr>
            <a:spLocks noGrp="1"/>
          </p:cNvSpPr>
          <p:nvPr>
            <p:ph idx="1"/>
          </p:nvPr>
        </p:nvSpPr>
        <p:spPr/>
        <p:txBody>
          <a:bodyPr>
            <a:normAutofit fontScale="85000" lnSpcReduction="20000"/>
          </a:bodyPr>
          <a:lstStyle/>
          <a:p>
            <a:pPr fontAlgn="base"/>
            <a:r>
              <a:rPr lang="en-US" dirty="0"/>
              <a:t>Create a 95% confidence interval for the proportion of full term births in NC.</a:t>
            </a:r>
          </a:p>
          <a:p>
            <a:pPr fontAlgn="base"/>
            <a:endParaRPr lang="en-US" dirty="0"/>
          </a:p>
          <a:p>
            <a:pPr fontAlgn="base"/>
            <a:endParaRPr lang="en-US" dirty="0"/>
          </a:p>
          <a:p>
            <a:pPr fontAlgn="base"/>
            <a:r>
              <a:rPr lang="en-US" dirty="0"/>
              <a:t>Create a 99% confidence interval for the proportion of full term births in NC.</a:t>
            </a:r>
          </a:p>
          <a:p>
            <a:pPr fontAlgn="base"/>
            <a:endParaRPr lang="en-US" dirty="0"/>
          </a:p>
          <a:p>
            <a:pPr fontAlgn="base"/>
            <a:endParaRPr lang="en-US" dirty="0"/>
          </a:p>
          <a:p>
            <a:r>
              <a:rPr lang="en-US" dirty="0"/>
              <a:t>Answer some of the other research questions generated about proportions that require a confidence interval estimate.</a:t>
            </a:r>
          </a:p>
        </p:txBody>
      </p:sp>
    </p:spTree>
    <p:extLst>
      <p:ext uri="{BB962C8B-B14F-4D97-AF65-F5344CB8AC3E}">
        <p14:creationId xmlns:p14="http://schemas.microsoft.com/office/powerpoint/2010/main" val="1657940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potential questions</a:t>
            </a:r>
          </a:p>
        </p:txBody>
      </p:sp>
      <p:sp>
        <p:nvSpPr>
          <p:cNvPr id="3" name="Content Placeholder 2"/>
          <p:cNvSpPr>
            <a:spLocks noGrp="1"/>
          </p:cNvSpPr>
          <p:nvPr>
            <p:ph idx="1"/>
          </p:nvPr>
        </p:nvSpPr>
        <p:spPr/>
        <p:txBody>
          <a:bodyPr/>
          <a:lstStyle/>
          <a:p>
            <a:r>
              <a:rPr lang="en-US" dirty="0"/>
              <a:t>What portion of new births in NC were to women over 35?</a:t>
            </a:r>
          </a:p>
          <a:p>
            <a:r>
              <a:rPr lang="en-US" dirty="0"/>
              <a:t>What’s the average age of a mother in NC for a newborn baby?</a:t>
            </a:r>
          </a:p>
          <a:p>
            <a:r>
              <a:rPr lang="en-US" dirty="0"/>
              <a:t>What portion of women with newborns are single?</a:t>
            </a:r>
          </a:p>
        </p:txBody>
      </p:sp>
    </p:spTree>
    <p:extLst>
      <p:ext uri="{BB962C8B-B14F-4D97-AF65-F5344CB8AC3E}">
        <p14:creationId xmlns:p14="http://schemas.microsoft.com/office/powerpoint/2010/main" val="2525467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638"/>
                <a:ext cx="8229600" cy="5135562"/>
              </a:xfrm>
            </p:spPr>
            <p:txBody>
              <a:bodyPr>
                <a:noAutofit/>
              </a:bodyPr>
              <a:lstStyle/>
              <a:p>
                <a:r>
                  <a:rPr lang="en-US" sz="2400" dirty="0"/>
                  <a:t>What portion of new births in NC were to women over 35?</a:t>
                </a:r>
              </a:p>
              <a:p>
                <a:pPr lvl="1"/>
                <a:r>
                  <a:rPr lang="en-US" sz="2000" dirty="0"/>
                  <a:t>Clean up the data to find how many were over 35, how many were less than or equal to 35, and how many didn’t provide information (NA).</a:t>
                </a:r>
              </a:p>
              <a:p>
                <a:r>
                  <a:rPr lang="en-US" sz="2400" dirty="0">
                    <a:solidFill>
                      <a:schemeClr val="bg1"/>
                    </a:solidFill>
                  </a:rPr>
                  <a:t>Sample proportion </a:t>
                </a:r>
                <a14:m>
                  <m:oMath xmlns:m="http://schemas.openxmlformats.org/officeDocument/2006/math">
                    <m:acc>
                      <m:accPr>
                        <m:chr m:val="̂"/>
                        <m:ctrlPr>
                          <a:rPr lang="en-US" sz="2400" i="1" smtClean="0">
                            <a:solidFill>
                              <a:schemeClr val="bg1"/>
                            </a:solidFill>
                            <a:latin typeface="Cambria Math"/>
                          </a:rPr>
                        </m:ctrlPr>
                      </m:accPr>
                      <m:e>
                        <m:r>
                          <a:rPr lang="en-US" sz="2400" b="0" i="1" smtClean="0">
                            <a:solidFill>
                              <a:schemeClr val="bg1"/>
                            </a:solidFill>
                            <a:latin typeface="Cambria Math" panose="02040503050406030204" pitchFamily="18" charset="0"/>
                          </a:rPr>
                          <m:t>𝑝</m:t>
                        </m:r>
                      </m:e>
                    </m:acc>
                    <m:r>
                      <a:rPr lang="en-US" sz="2400" b="0" i="1" smtClean="0">
                        <a:solidFill>
                          <a:schemeClr val="bg1"/>
                        </a:solidFill>
                        <a:latin typeface="Cambria Math" panose="02040503050406030204" pitchFamily="18" charset="0"/>
                      </a:rPr>
                      <m:t>=</m:t>
                    </m:r>
                    <m:f>
                      <m:fPr>
                        <m:ctrlPr>
                          <a:rPr lang="en-US" sz="2400" b="0" i="1" smtClean="0">
                            <a:solidFill>
                              <a:schemeClr val="bg1"/>
                            </a:solidFill>
                            <a:latin typeface="Cambria Math"/>
                          </a:rPr>
                        </m:ctrlPr>
                      </m:fPr>
                      <m:num>
                        <m:r>
                          <a:rPr lang="en-US" sz="2400" b="0" i="1" smtClean="0">
                            <a:solidFill>
                              <a:schemeClr val="bg1"/>
                            </a:solidFill>
                            <a:latin typeface="Cambria Math" panose="02040503050406030204" pitchFamily="18" charset="0"/>
                          </a:rPr>
                          <m:t>169</m:t>
                        </m:r>
                      </m:num>
                      <m:den>
                        <m:r>
                          <a:rPr lang="en-US" sz="2400" b="0" i="1" smtClean="0">
                            <a:solidFill>
                              <a:schemeClr val="bg1"/>
                            </a:solidFill>
                            <a:latin typeface="Cambria Math" panose="02040503050406030204" pitchFamily="18" charset="0"/>
                          </a:rPr>
                          <m:t>829</m:t>
                        </m:r>
                      </m:den>
                    </m:f>
                    <m:r>
                      <a:rPr lang="en-US" sz="2400" b="0" i="1" smtClean="0">
                        <a:solidFill>
                          <a:schemeClr val="bg1"/>
                        </a:solidFill>
                        <a:latin typeface="Cambria Math" panose="02040503050406030204" pitchFamily="18" charset="0"/>
                      </a:rPr>
                      <m:t>=0.2039</m:t>
                    </m:r>
                  </m:oMath>
                </a14:m>
                <a:r>
                  <a:rPr lang="en-US" sz="2400" dirty="0">
                    <a:solidFill>
                      <a:schemeClr val="bg1"/>
                    </a:solidFill>
                  </a:rPr>
                  <a:t> (point estimate)</a:t>
                </a:r>
              </a:p>
              <a:p>
                <a:r>
                  <a:rPr lang="en-US" sz="2400" dirty="0">
                    <a:solidFill>
                      <a:schemeClr val="bg1"/>
                    </a:solidFill>
                  </a:rPr>
                  <a:t>Create a 95% confidence interval for the population proportion of newly delivered moms over 35.</a:t>
                </a:r>
              </a:p>
              <a:p>
                <a:r>
                  <a:rPr lang="en-US" sz="2400" dirty="0">
                    <a:solidFill>
                      <a:schemeClr val="bg1"/>
                    </a:solidFill>
                  </a:rPr>
                  <a:t>Confidence interval is </a:t>
                </a:r>
                <a14:m>
                  <m:oMath xmlns:m="http://schemas.openxmlformats.org/officeDocument/2006/math">
                    <m:acc>
                      <m:accPr>
                        <m:chr m:val="̂"/>
                        <m:ctrlPr>
                          <a:rPr lang="en-US" sz="2400" b="0" i="1" smtClean="0">
                            <a:solidFill>
                              <a:schemeClr val="bg1"/>
                            </a:solidFill>
                            <a:latin typeface="Cambria Math"/>
                          </a:rPr>
                        </m:ctrlPr>
                      </m:accPr>
                      <m:e>
                        <m:r>
                          <a:rPr lang="en-US" sz="2400" b="0" i="1" smtClean="0">
                            <a:solidFill>
                              <a:schemeClr val="bg1"/>
                            </a:solidFill>
                            <a:latin typeface="Cambria Math" panose="02040503050406030204" pitchFamily="18" charset="0"/>
                          </a:rPr>
                          <m:t>𝑝</m:t>
                        </m:r>
                      </m:e>
                    </m:acc>
                    <m:r>
                      <a:rPr lang="en-US" sz="2400" b="0" i="1" smtClean="0">
                        <a:solidFill>
                          <a:schemeClr val="bg1"/>
                        </a:solidFill>
                        <a:latin typeface="Cambria Math" panose="02040503050406030204" pitchFamily="18" charset="0"/>
                      </a:rPr>
                      <m:t> </m:t>
                    </m:r>
                    <m:r>
                      <a:rPr lang="en-US" sz="2400" b="0" i="1" smtClean="0">
                        <a:solidFill>
                          <a:schemeClr val="bg1"/>
                        </a:solidFill>
                        <a:latin typeface="Cambria Math" panose="02040503050406030204" pitchFamily="18" charset="0"/>
                        <a:ea typeface="Cambria Math" panose="02040503050406030204" pitchFamily="18" charset="0"/>
                      </a:rPr>
                      <m:t>±1.96∙</m:t>
                    </m:r>
                    <m:r>
                      <a:rPr lang="en-US" sz="2400" b="0" i="1" smtClean="0">
                        <a:solidFill>
                          <a:schemeClr val="bg1"/>
                        </a:solidFill>
                        <a:latin typeface="Cambria Math" panose="02040503050406030204" pitchFamily="18" charset="0"/>
                        <a:ea typeface="Cambria Math" panose="02040503050406030204" pitchFamily="18" charset="0"/>
                      </a:rPr>
                      <m:t>𝑆𝐸</m:t>
                    </m:r>
                  </m:oMath>
                </a14:m>
                <a:endParaRPr lang="en-US" sz="2400" dirty="0">
                  <a:solidFill>
                    <a:schemeClr val="bg1"/>
                  </a:solidFill>
                </a:endParaRPr>
              </a:p>
              <a:p>
                <a:pPr marL="0" indent="0">
                  <a:buNone/>
                </a:pPr>
                <a:r>
                  <a:rPr lang="en-US" sz="2400" dirty="0">
                    <a:solidFill>
                      <a:schemeClr val="bg1"/>
                    </a:solidFill>
                  </a:rPr>
                  <a:t>			</a:t>
                </a:r>
                <a14:m>
                  <m:oMath xmlns:m="http://schemas.openxmlformats.org/officeDocument/2006/math">
                    <m:r>
                      <a:rPr lang="en-US" sz="2400" b="0" i="1" smtClean="0">
                        <a:solidFill>
                          <a:schemeClr val="bg1"/>
                        </a:solidFill>
                        <a:latin typeface="Cambria Math" panose="02040503050406030204" pitchFamily="18" charset="0"/>
                      </a:rPr>
                      <m:t>0.204</m:t>
                    </m:r>
                    <m:r>
                      <a:rPr lang="en-US" sz="2400" b="0" i="1" smtClean="0">
                        <a:solidFill>
                          <a:schemeClr val="bg1"/>
                        </a:solidFill>
                        <a:latin typeface="Cambria Math" panose="02040503050406030204" pitchFamily="18" charset="0"/>
                        <a:ea typeface="Cambria Math" panose="02040503050406030204" pitchFamily="18" charset="0"/>
                      </a:rPr>
                      <m:t>±1.96∙0.014</m:t>
                    </m:r>
                  </m:oMath>
                </a14:m>
                <a:endParaRPr lang="en-US" sz="2400" b="0" dirty="0">
                  <a:solidFill>
                    <a:schemeClr val="bg1"/>
                  </a:solidFill>
                  <a:ea typeface="Cambria Math" panose="02040503050406030204" pitchFamily="18" charset="0"/>
                </a:endParaRPr>
              </a:p>
              <a:p>
                <a:pPr marL="0" indent="0">
                  <a:buNone/>
                </a:pPr>
                <a:r>
                  <a:rPr lang="en-US" sz="2400" dirty="0">
                    <a:solidFill>
                      <a:schemeClr val="bg1"/>
                    </a:solidFill>
                  </a:rPr>
                  <a:t>			0.190 to 0.218</a:t>
                </a:r>
              </a:p>
              <a:p>
                <a:pPr marL="0" indent="0">
                  <a:buNone/>
                </a:pPr>
                <a:r>
                  <a:rPr lang="en-US" sz="2400" dirty="0">
                    <a:solidFill>
                      <a:schemeClr val="bg1"/>
                    </a:solidFill>
                  </a:rPr>
                  <a:t>We are 95% confidence that between 19.0 and 21.8% of newly delivered moms are over 35.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638"/>
                <a:ext cx="8229600" cy="5135562"/>
              </a:xfrm>
              <a:blipFill>
                <a:blip r:embed="rId2"/>
                <a:stretch>
                  <a:fillRect l="-1111" t="-950" r="-667"/>
                </a:stretch>
              </a:blipFill>
            </p:spPr>
            <p:txBody>
              <a:bodyPr/>
              <a:lstStyle/>
              <a:p>
                <a:r>
                  <a:rPr lang="en-US">
                    <a:noFill/>
                  </a:rPr>
                  <a:t> </a:t>
                </a:r>
              </a:p>
            </p:txBody>
          </p:sp>
        </mc:Fallback>
      </mc:AlternateContent>
    </p:spTree>
    <p:extLst>
      <p:ext uri="{BB962C8B-B14F-4D97-AF65-F5344CB8AC3E}">
        <p14:creationId xmlns:p14="http://schemas.microsoft.com/office/powerpoint/2010/main" val="1526738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638"/>
                <a:ext cx="8229600" cy="5135562"/>
              </a:xfrm>
            </p:spPr>
            <p:txBody>
              <a:bodyPr>
                <a:noAutofit/>
              </a:bodyPr>
              <a:lstStyle/>
              <a:p>
                <a:r>
                  <a:rPr lang="en-US" sz="2400" dirty="0"/>
                  <a:t>What portion of new births in NC were to women over 35?</a:t>
                </a:r>
              </a:p>
              <a:p>
                <a:pPr lvl="1"/>
                <a:r>
                  <a:rPr lang="en-US" sz="2000" dirty="0"/>
                  <a:t>Clean up the data to find how many were over 35, how many were less than or equal to 35, and how many didn’t provide information (NA).</a:t>
                </a:r>
              </a:p>
              <a:p>
                <a:r>
                  <a:rPr lang="en-US" sz="2400" dirty="0"/>
                  <a:t>Sample proportion </a:t>
                </a:r>
                <a14:m>
                  <m:oMath xmlns:m="http://schemas.openxmlformats.org/officeDocument/2006/math">
                    <m:acc>
                      <m:accPr>
                        <m:chr m:val="̂"/>
                        <m:ctrlPr>
                          <a:rPr lang="en-US" sz="2400" i="1" smtClean="0">
                            <a:latin typeface="Cambria Math"/>
                          </a:rPr>
                        </m:ctrlPr>
                      </m:accPr>
                      <m:e>
                        <m:r>
                          <a:rPr lang="en-US" sz="2400" b="0" i="1" smtClean="0">
                            <a:latin typeface="Cambria Math" panose="02040503050406030204" pitchFamily="18" charset="0"/>
                          </a:rPr>
                          <m:t>𝑝</m:t>
                        </m:r>
                      </m:e>
                    </m:acc>
                    <m:r>
                      <a:rPr lang="en-US" sz="2400" b="0" i="1" smtClean="0">
                        <a:latin typeface="Cambria Math" panose="02040503050406030204" pitchFamily="18" charset="0"/>
                      </a:rPr>
                      <m:t>=</m:t>
                    </m:r>
                    <m:f>
                      <m:fPr>
                        <m:ctrlPr>
                          <a:rPr lang="en-US" sz="2400" b="0" i="1" smtClean="0">
                            <a:latin typeface="Cambria Math"/>
                          </a:rPr>
                        </m:ctrlPr>
                      </m:fPr>
                      <m:num>
                        <m:r>
                          <a:rPr lang="en-US" sz="2400" b="0" i="1" smtClean="0">
                            <a:latin typeface="Cambria Math" panose="02040503050406030204" pitchFamily="18" charset="0"/>
                          </a:rPr>
                          <m:t>169</m:t>
                        </m:r>
                      </m:num>
                      <m:den>
                        <m:r>
                          <a:rPr lang="en-US" sz="2400" b="0" i="1" smtClean="0">
                            <a:latin typeface="Cambria Math" panose="02040503050406030204" pitchFamily="18" charset="0"/>
                          </a:rPr>
                          <m:t>829</m:t>
                        </m:r>
                      </m:den>
                    </m:f>
                    <m:r>
                      <a:rPr lang="en-US" sz="2400" b="0" i="1" smtClean="0">
                        <a:latin typeface="Cambria Math" panose="02040503050406030204" pitchFamily="18" charset="0"/>
                      </a:rPr>
                      <m:t>=0.2039</m:t>
                    </m:r>
                  </m:oMath>
                </a14:m>
                <a:r>
                  <a:rPr lang="en-US" sz="2400" dirty="0"/>
                  <a:t> (point estimate)</a:t>
                </a:r>
              </a:p>
              <a:p>
                <a:r>
                  <a:rPr lang="en-US" sz="2400" dirty="0">
                    <a:solidFill>
                      <a:schemeClr val="bg1"/>
                    </a:solidFill>
                  </a:rPr>
                  <a:t>Create a 95% confidence interval for the population proportion of newly delivered moms over 35.</a:t>
                </a:r>
              </a:p>
              <a:p>
                <a:r>
                  <a:rPr lang="en-US" sz="2400" dirty="0">
                    <a:solidFill>
                      <a:schemeClr val="bg1"/>
                    </a:solidFill>
                  </a:rPr>
                  <a:t>Confidence interval is </a:t>
                </a:r>
                <a14:m>
                  <m:oMath xmlns:m="http://schemas.openxmlformats.org/officeDocument/2006/math">
                    <m:acc>
                      <m:accPr>
                        <m:chr m:val="̂"/>
                        <m:ctrlPr>
                          <a:rPr lang="en-US" sz="2400" b="0" i="1" smtClean="0">
                            <a:solidFill>
                              <a:schemeClr val="bg1"/>
                            </a:solidFill>
                            <a:latin typeface="Cambria Math"/>
                          </a:rPr>
                        </m:ctrlPr>
                      </m:accPr>
                      <m:e>
                        <m:r>
                          <a:rPr lang="en-US" sz="2400" b="0" i="1" smtClean="0">
                            <a:solidFill>
                              <a:schemeClr val="bg1"/>
                            </a:solidFill>
                            <a:latin typeface="Cambria Math" panose="02040503050406030204" pitchFamily="18" charset="0"/>
                          </a:rPr>
                          <m:t>𝑝</m:t>
                        </m:r>
                      </m:e>
                    </m:acc>
                    <m:r>
                      <a:rPr lang="en-US" sz="2400" b="0" i="1" smtClean="0">
                        <a:solidFill>
                          <a:schemeClr val="bg1"/>
                        </a:solidFill>
                        <a:latin typeface="Cambria Math" panose="02040503050406030204" pitchFamily="18" charset="0"/>
                      </a:rPr>
                      <m:t> </m:t>
                    </m:r>
                    <m:r>
                      <a:rPr lang="en-US" sz="2400" b="0" i="1" smtClean="0">
                        <a:solidFill>
                          <a:schemeClr val="bg1"/>
                        </a:solidFill>
                        <a:latin typeface="Cambria Math" panose="02040503050406030204" pitchFamily="18" charset="0"/>
                        <a:ea typeface="Cambria Math" panose="02040503050406030204" pitchFamily="18" charset="0"/>
                      </a:rPr>
                      <m:t>±1.96∙</m:t>
                    </m:r>
                    <m:r>
                      <a:rPr lang="en-US" sz="2400" b="0" i="1" smtClean="0">
                        <a:solidFill>
                          <a:schemeClr val="bg1"/>
                        </a:solidFill>
                        <a:latin typeface="Cambria Math" panose="02040503050406030204" pitchFamily="18" charset="0"/>
                        <a:ea typeface="Cambria Math" panose="02040503050406030204" pitchFamily="18" charset="0"/>
                      </a:rPr>
                      <m:t>𝑆𝐸</m:t>
                    </m:r>
                  </m:oMath>
                </a14:m>
                <a:endParaRPr lang="en-US" sz="2400" dirty="0">
                  <a:solidFill>
                    <a:schemeClr val="bg1"/>
                  </a:solidFill>
                </a:endParaRPr>
              </a:p>
              <a:p>
                <a:pPr marL="0" indent="0">
                  <a:buNone/>
                </a:pPr>
                <a:r>
                  <a:rPr lang="en-US" sz="2400" dirty="0">
                    <a:solidFill>
                      <a:schemeClr val="bg1"/>
                    </a:solidFill>
                  </a:rPr>
                  <a:t>			</a:t>
                </a:r>
                <a14:m>
                  <m:oMath xmlns:m="http://schemas.openxmlformats.org/officeDocument/2006/math">
                    <m:r>
                      <a:rPr lang="en-US" sz="2400" b="0" i="1" smtClean="0">
                        <a:solidFill>
                          <a:schemeClr val="bg1"/>
                        </a:solidFill>
                        <a:latin typeface="Cambria Math" panose="02040503050406030204" pitchFamily="18" charset="0"/>
                      </a:rPr>
                      <m:t>0.204</m:t>
                    </m:r>
                    <m:r>
                      <a:rPr lang="en-US" sz="2400" b="0" i="1" smtClean="0">
                        <a:solidFill>
                          <a:schemeClr val="bg1"/>
                        </a:solidFill>
                        <a:latin typeface="Cambria Math" panose="02040503050406030204" pitchFamily="18" charset="0"/>
                        <a:ea typeface="Cambria Math" panose="02040503050406030204" pitchFamily="18" charset="0"/>
                      </a:rPr>
                      <m:t>±1.96∙0.014</m:t>
                    </m:r>
                  </m:oMath>
                </a14:m>
                <a:endParaRPr lang="en-US" sz="2400" b="0" dirty="0">
                  <a:solidFill>
                    <a:schemeClr val="bg1"/>
                  </a:solidFill>
                  <a:ea typeface="Cambria Math" panose="02040503050406030204" pitchFamily="18" charset="0"/>
                </a:endParaRPr>
              </a:p>
              <a:p>
                <a:pPr marL="0" indent="0">
                  <a:buNone/>
                </a:pPr>
                <a:r>
                  <a:rPr lang="en-US" sz="2400" dirty="0">
                    <a:solidFill>
                      <a:schemeClr val="bg1"/>
                    </a:solidFill>
                  </a:rPr>
                  <a:t>			0.190 to 0.218</a:t>
                </a:r>
              </a:p>
              <a:p>
                <a:pPr marL="0" indent="0">
                  <a:buNone/>
                </a:pPr>
                <a:r>
                  <a:rPr lang="en-US" sz="2400" dirty="0">
                    <a:solidFill>
                      <a:schemeClr val="bg1"/>
                    </a:solidFill>
                  </a:rPr>
                  <a:t>We are 95% confidence that between 19.0 and 21.8% of newly delivered moms are over 35.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638"/>
                <a:ext cx="8229600" cy="5135562"/>
              </a:xfrm>
              <a:blipFill>
                <a:blip r:embed="rId2"/>
                <a:stretch>
                  <a:fillRect l="-1111" t="-950" r="-667"/>
                </a:stretch>
              </a:blipFill>
            </p:spPr>
            <p:txBody>
              <a:bodyPr/>
              <a:lstStyle/>
              <a:p>
                <a:r>
                  <a:rPr lang="en-US">
                    <a:noFill/>
                  </a:rPr>
                  <a:t> </a:t>
                </a:r>
              </a:p>
            </p:txBody>
          </p:sp>
        </mc:Fallback>
      </mc:AlternateContent>
    </p:spTree>
    <p:extLst>
      <p:ext uri="{BB962C8B-B14F-4D97-AF65-F5344CB8AC3E}">
        <p14:creationId xmlns:p14="http://schemas.microsoft.com/office/powerpoint/2010/main" val="2508343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638"/>
                <a:ext cx="8229600" cy="5135562"/>
              </a:xfrm>
            </p:spPr>
            <p:txBody>
              <a:bodyPr>
                <a:noAutofit/>
              </a:bodyPr>
              <a:lstStyle/>
              <a:p>
                <a:r>
                  <a:rPr lang="en-US" sz="2400" dirty="0"/>
                  <a:t>What portion of new births in NC were to women over 35?</a:t>
                </a:r>
              </a:p>
              <a:p>
                <a:pPr lvl="1"/>
                <a:r>
                  <a:rPr lang="en-US" sz="2000" dirty="0"/>
                  <a:t>Clean up the data to find how many were over 35, how many were less than or equal to 35, and how many didn’t provide information (NA).</a:t>
                </a:r>
              </a:p>
              <a:p>
                <a:r>
                  <a:rPr lang="en-US" sz="2400" dirty="0"/>
                  <a:t>Sample proportion </a:t>
                </a:r>
                <a14:m>
                  <m:oMath xmlns:m="http://schemas.openxmlformats.org/officeDocument/2006/math">
                    <m:acc>
                      <m:accPr>
                        <m:chr m:val="̂"/>
                        <m:ctrlPr>
                          <a:rPr lang="en-US" sz="2400" i="1" smtClean="0">
                            <a:latin typeface="Cambria Math"/>
                          </a:rPr>
                        </m:ctrlPr>
                      </m:accPr>
                      <m:e>
                        <m:r>
                          <a:rPr lang="en-US" sz="2400" b="0" i="1" smtClean="0">
                            <a:latin typeface="Cambria Math" panose="02040503050406030204" pitchFamily="18" charset="0"/>
                          </a:rPr>
                          <m:t>𝑝</m:t>
                        </m:r>
                      </m:e>
                    </m:acc>
                    <m:r>
                      <a:rPr lang="en-US" sz="2400" b="0" i="1" smtClean="0">
                        <a:latin typeface="Cambria Math" panose="02040503050406030204" pitchFamily="18" charset="0"/>
                      </a:rPr>
                      <m:t>=</m:t>
                    </m:r>
                    <m:f>
                      <m:fPr>
                        <m:ctrlPr>
                          <a:rPr lang="en-US" sz="2400" b="0" i="1" smtClean="0">
                            <a:latin typeface="Cambria Math"/>
                          </a:rPr>
                        </m:ctrlPr>
                      </m:fPr>
                      <m:num>
                        <m:r>
                          <a:rPr lang="en-US" sz="2400" b="0" i="1" smtClean="0">
                            <a:latin typeface="Cambria Math" panose="02040503050406030204" pitchFamily="18" charset="0"/>
                          </a:rPr>
                          <m:t>169</m:t>
                        </m:r>
                      </m:num>
                      <m:den>
                        <m:r>
                          <a:rPr lang="en-US" sz="2400" b="0" i="1" smtClean="0">
                            <a:latin typeface="Cambria Math" panose="02040503050406030204" pitchFamily="18" charset="0"/>
                          </a:rPr>
                          <m:t>829</m:t>
                        </m:r>
                      </m:den>
                    </m:f>
                    <m:r>
                      <a:rPr lang="en-US" sz="2400" b="0" i="1" smtClean="0">
                        <a:latin typeface="Cambria Math" panose="02040503050406030204" pitchFamily="18" charset="0"/>
                      </a:rPr>
                      <m:t>=0.2039</m:t>
                    </m:r>
                  </m:oMath>
                </a14:m>
                <a:r>
                  <a:rPr lang="en-US" sz="2400" dirty="0"/>
                  <a:t> (point estimate)</a:t>
                </a:r>
              </a:p>
              <a:p>
                <a:r>
                  <a:rPr lang="en-US" sz="2400" dirty="0"/>
                  <a:t>Create a 95% confidence interval for the population proportion of newly delivered moms over 35.</a:t>
                </a:r>
              </a:p>
              <a:p>
                <a:r>
                  <a:rPr lang="en-US" sz="2400" dirty="0"/>
                  <a:t>Confidence interval is </a:t>
                </a:r>
                <a14:m>
                  <m:oMath xmlns:m="http://schemas.openxmlformats.org/officeDocument/2006/math">
                    <m:acc>
                      <m:accPr>
                        <m:chr m:val="̂"/>
                        <m:ctrlPr>
                          <a:rPr lang="en-US" sz="2400" b="0" i="1" smtClean="0">
                            <a:latin typeface="Cambria Math"/>
                          </a:rPr>
                        </m:ctrlPr>
                      </m:accPr>
                      <m:e>
                        <m:r>
                          <a:rPr lang="en-US" sz="2400" b="0" i="1" smtClean="0">
                            <a:latin typeface="Cambria Math" panose="02040503050406030204" pitchFamily="18" charset="0"/>
                          </a:rPr>
                          <m:t>𝑝</m:t>
                        </m:r>
                      </m:e>
                    </m:acc>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±1.96∙</m:t>
                    </m:r>
                    <m:r>
                      <a:rPr lang="en-US" sz="2400" b="0" i="1" smtClean="0">
                        <a:latin typeface="Cambria Math" panose="02040503050406030204" pitchFamily="18" charset="0"/>
                        <a:ea typeface="Cambria Math" panose="02040503050406030204" pitchFamily="18" charset="0"/>
                      </a:rPr>
                      <m:t>𝑆𝐸</m:t>
                    </m:r>
                  </m:oMath>
                </a14:m>
                <a:endParaRPr lang="en-US" sz="2400" dirty="0"/>
              </a:p>
              <a:p>
                <a:pPr marL="0" indent="0">
                  <a:buNone/>
                </a:pPr>
                <a:r>
                  <a:rPr lang="en-US" sz="2400" dirty="0"/>
                  <a:t>			</a:t>
                </a:r>
                <a14:m>
                  <m:oMath xmlns:m="http://schemas.openxmlformats.org/officeDocument/2006/math">
                    <m:r>
                      <a:rPr lang="en-US" sz="2400" b="0" i="1" smtClean="0">
                        <a:solidFill>
                          <a:schemeClr val="bg1"/>
                        </a:solidFill>
                        <a:latin typeface="Cambria Math" panose="02040503050406030204" pitchFamily="18" charset="0"/>
                      </a:rPr>
                      <m:t>0.204</m:t>
                    </m:r>
                    <m:r>
                      <a:rPr lang="en-US" sz="2400" b="0" i="1" smtClean="0">
                        <a:solidFill>
                          <a:schemeClr val="bg1"/>
                        </a:solidFill>
                        <a:latin typeface="Cambria Math" panose="02040503050406030204" pitchFamily="18" charset="0"/>
                        <a:ea typeface="Cambria Math" panose="02040503050406030204" pitchFamily="18" charset="0"/>
                      </a:rPr>
                      <m:t>±1.96∙0.014</m:t>
                    </m:r>
                  </m:oMath>
                </a14:m>
                <a:endParaRPr lang="en-US" sz="2400" b="0" dirty="0">
                  <a:solidFill>
                    <a:schemeClr val="bg1"/>
                  </a:solidFill>
                  <a:ea typeface="Cambria Math" panose="02040503050406030204" pitchFamily="18" charset="0"/>
                </a:endParaRPr>
              </a:p>
              <a:p>
                <a:pPr marL="0" indent="0">
                  <a:buNone/>
                </a:pPr>
                <a:r>
                  <a:rPr lang="en-US" sz="2400" dirty="0">
                    <a:solidFill>
                      <a:schemeClr val="bg1"/>
                    </a:solidFill>
                  </a:rPr>
                  <a:t>			0.190 to 0.218</a:t>
                </a:r>
              </a:p>
              <a:p>
                <a:pPr marL="0" indent="0">
                  <a:buNone/>
                </a:pPr>
                <a:r>
                  <a:rPr lang="en-US" sz="2400" dirty="0">
                    <a:solidFill>
                      <a:schemeClr val="bg1"/>
                    </a:solidFill>
                  </a:rPr>
                  <a:t>We are 95% confidence that between 19.0 and 21.8% of newly delivered moms are over 35.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638"/>
                <a:ext cx="8229600" cy="5135562"/>
              </a:xfrm>
              <a:blipFill>
                <a:blip r:embed="rId2"/>
                <a:stretch>
                  <a:fillRect l="-1111" t="-950" r="-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781800" y="3810000"/>
                <a:ext cx="2209800"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14:m>
                  <m:oMathPara xmlns:m="http://schemas.openxmlformats.org/officeDocument/2006/math">
                    <m:oMathParaPr>
                      <m:jc m:val="center"/>
                    </m:oMathParaPr>
                    <m:oMath xmlns:m="http://schemas.openxmlformats.org/officeDocument/2006/math">
                      <m:r>
                        <a:rPr lang="en-US" sz="2000" i="1">
                          <a:latin typeface="Cambria Math" panose="02040503050406030204" pitchFamily="18" charset="0"/>
                        </a:rPr>
                        <m:t>𝑆𝐸</m:t>
                      </m:r>
                      <m:r>
                        <a:rPr lang="en-US" sz="2000" i="1">
                          <a:latin typeface="Cambria Math" panose="02040503050406030204" pitchFamily="18" charset="0"/>
                        </a:rPr>
                        <m:t>=</m:t>
                      </m:r>
                      <m:rad>
                        <m:radPr>
                          <m:degHide m:val="on"/>
                          <m:ctrlPr>
                            <a:rPr lang="en-US" sz="2000" i="1">
                              <a:latin typeface="Cambria Math"/>
                            </a:rPr>
                          </m:ctrlPr>
                        </m:radPr>
                        <m:deg/>
                        <m:e>
                          <m:f>
                            <m:fPr>
                              <m:ctrlPr>
                                <a:rPr lang="en-US" sz="2000" i="1">
                                  <a:latin typeface="Cambria Math"/>
                                </a:rPr>
                              </m:ctrlPr>
                            </m:fPr>
                            <m:num>
                              <m:r>
                                <a:rPr lang="en-US" sz="2000" i="1">
                                  <a:latin typeface="Cambria Math" panose="02040503050406030204" pitchFamily="18" charset="0"/>
                                </a:rPr>
                                <m:t>𝑝</m:t>
                              </m:r>
                              <m:d>
                                <m:dPr>
                                  <m:ctrlPr>
                                    <a:rPr lang="en-US" sz="2000" i="1">
                                      <a:latin typeface="Cambria Math"/>
                                    </a:rPr>
                                  </m:ctrlPr>
                                </m:dPr>
                                <m:e>
                                  <m:r>
                                    <a:rPr lang="en-US" sz="2000" i="1">
                                      <a:latin typeface="Cambria Math" panose="02040503050406030204" pitchFamily="18" charset="0"/>
                                    </a:rPr>
                                    <m:t>1−</m:t>
                                  </m:r>
                                  <m:r>
                                    <a:rPr lang="en-US" sz="2000" i="1">
                                      <a:latin typeface="Cambria Math" panose="02040503050406030204" pitchFamily="18" charset="0"/>
                                    </a:rPr>
                                    <m:t>𝑝</m:t>
                                  </m:r>
                                </m:e>
                              </m:d>
                            </m:num>
                            <m:den>
                              <m:r>
                                <a:rPr lang="en-US" sz="2000" i="1">
                                  <a:latin typeface="Cambria Math" panose="02040503050406030204" pitchFamily="18" charset="0"/>
                                </a:rPr>
                                <m:t>𝑛</m:t>
                              </m:r>
                            </m:den>
                          </m:f>
                        </m:e>
                      </m:rad>
                      <m:r>
                        <a:rPr lang="en-US" sz="2000" i="1">
                          <a:latin typeface="Cambria Math" panose="02040503050406030204" pitchFamily="18" charset="0"/>
                        </a:rPr>
                        <m:t>=</m:t>
                      </m:r>
                      <m:r>
                        <a:rPr lang="en-US" sz="2000" i="1" smtClean="0">
                          <a:solidFill>
                            <a:schemeClr val="bg1"/>
                          </a:solidFill>
                          <a:latin typeface="Cambria Math" panose="02040503050406030204" pitchFamily="18" charset="0"/>
                        </a:rPr>
                        <m:t>0.014</m:t>
                      </m:r>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6781800" y="3810000"/>
                <a:ext cx="2209800" cy="137160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72384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417638"/>
                <a:ext cx="8229600" cy="5135562"/>
              </a:xfrm>
            </p:spPr>
            <p:txBody>
              <a:bodyPr>
                <a:noAutofit/>
              </a:bodyPr>
              <a:lstStyle/>
              <a:p>
                <a:r>
                  <a:rPr lang="en-US" sz="2400" dirty="0"/>
                  <a:t>What portion of new births in NC were to women over 35?</a:t>
                </a:r>
              </a:p>
              <a:p>
                <a:pPr lvl="1"/>
                <a:r>
                  <a:rPr lang="en-US" sz="2000" dirty="0"/>
                  <a:t>Clean up the data to find how many were over 35, how many were less than or equal to 35, and how many didn’t provide information (NA).</a:t>
                </a:r>
              </a:p>
              <a:p>
                <a:r>
                  <a:rPr lang="en-US" sz="2400" dirty="0"/>
                  <a:t>Sample proportion </a:t>
                </a:r>
                <a14:m>
                  <m:oMath xmlns:m="http://schemas.openxmlformats.org/officeDocument/2006/math">
                    <m:acc>
                      <m:accPr>
                        <m:chr m:val="̂"/>
                        <m:ctrlPr>
                          <a:rPr lang="en-US" sz="2400" i="1" smtClean="0">
                            <a:latin typeface="Cambria Math"/>
                          </a:rPr>
                        </m:ctrlPr>
                      </m:accPr>
                      <m:e>
                        <m:r>
                          <a:rPr lang="en-US" sz="2400" b="0" i="1" smtClean="0">
                            <a:latin typeface="Cambria Math" panose="02040503050406030204" pitchFamily="18" charset="0"/>
                          </a:rPr>
                          <m:t>𝑝</m:t>
                        </m:r>
                      </m:e>
                    </m:acc>
                    <m:r>
                      <a:rPr lang="en-US" sz="2400" b="0" i="1" smtClean="0">
                        <a:latin typeface="Cambria Math" panose="02040503050406030204" pitchFamily="18" charset="0"/>
                      </a:rPr>
                      <m:t>=</m:t>
                    </m:r>
                    <m:f>
                      <m:fPr>
                        <m:ctrlPr>
                          <a:rPr lang="en-US" sz="2400" b="0" i="1" smtClean="0">
                            <a:latin typeface="Cambria Math"/>
                          </a:rPr>
                        </m:ctrlPr>
                      </m:fPr>
                      <m:num>
                        <m:r>
                          <a:rPr lang="en-US" sz="2400" b="0" i="1" smtClean="0">
                            <a:latin typeface="Cambria Math" panose="02040503050406030204" pitchFamily="18" charset="0"/>
                          </a:rPr>
                          <m:t>169</m:t>
                        </m:r>
                      </m:num>
                      <m:den>
                        <m:r>
                          <a:rPr lang="en-US" sz="2400" b="0" i="1" smtClean="0">
                            <a:latin typeface="Cambria Math" panose="02040503050406030204" pitchFamily="18" charset="0"/>
                          </a:rPr>
                          <m:t>829</m:t>
                        </m:r>
                      </m:den>
                    </m:f>
                    <m:r>
                      <a:rPr lang="en-US" sz="2400" b="0" i="1" smtClean="0">
                        <a:latin typeface="Cambria Math" panose="02040503050406030204" pitchFamily="18" charset="0"/>
                      </a:rPr>
                      <m:t>=0.2039</m:t>
                    </m:r>
                  </m:oMath>
                </a14:m>
                <a:r>
                  <a:rPr lang="en-US" sz="2400" dirty="0"/>
                  <a:t> (point estimate)</a:t>
                </a:r>
              </a:p>
              <a:p>
                <a:r>
                  <a:rPr lang="en-US" sz="2400" dirty="0"/>
                  <a:t>Create a 95% confidence interval for the population proportion of newly delivered moms over 35.</a:t>
                </a:r>
              </a:p>
              <a:p>
                <a:r>
                  <a:rPr lang="en-US" sz="2400" dirty="0"/>
                  <a:t>Confidence interval is </a:t>
                </a:r>
                <a14:m>
                  <m:oMath xmlns:m="http://schemas.openxmlformats.org/officeDocument/2006/math">
                    <m:acc>
                      <m:accPr>
                        <m:chr m:val="̂"/>
                        <m:ctrlPr>
                          <a:rPr lang="en-US" sz="2400" b="0" i="1" smtClean="0">
                            <a:latin typeface="Cambria Math"/>
                          </a:rPr>
                        </m:ctrlPr>
                      </m:accPr>
                      <m:e>
                        <m:r>
                          <a:rPr lang="en-US" sz="2400" b="0" i="1" smtClean="0">
                            <a:latin typeface="Cambria Math" panose="02040503050406030204" pitchFamily="18" charset="0"/>
                          </a:rPr>
                          <m:t>𝑝</m:t>
                        </m:r>
                      </m:e>
                    </m:acc>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±1.96∙</m:t>
                    </m:r>
                    <m:r>
                      <a:rPr lang="en-US" sz="2400" b="0" i="1" smtClean="0">
                        <a:latin typeface="Cambria Math" panose="02040503050406030204" pitchFamily="18" charset="0"/>
                        <a:ea typeface="Cambria Math" panose="02040503050406030204" pitchFamily="18" charset="0"/>
                      </a:rPr>
                      <m:t>𝑆𝐸</m:t>
                    </m:r>
                  </m:oMath>
                </a14:m>
                <a:endParaRPr lang="en-US" sz="2400" dirty="0"/>
              </a:p>
              <a:p>
                <a:pPr marL="0" indent="0">
                  <a:buNone/>
                </a:pPr>
                <a:r>
                  <a:rPr lang="en-US" sz="2400" dirty="0"/>
                  <a:t>			</a:t>
                </a:r>
                <a14:m>
                  <m:oMath xmlns:m="http://schemas.openxmlformats.org/officeDocument/2006/math">
                    <m:r>
                      <a:rPr lang="en-US" sz="2400" b="0" i="1" smtClean="0">
                        <a:latin typeface="Cambria Math" panose="02040503050406030204" pitchFamily="18" charset="0"/>
                      </a:rPr>
                      <m:t>0.204</m:t>
                    </m:r>
                    <m:r>
                      <a:rPr lang="en-US" sz="2400" b="0" i="1" smtClean="0">
                        <a:latin typeface="Cambria Math" panose="02040503050406030204" pitchFamily="18" charset="0"/>
                        <a:ea typeface="Cambria Math" panose="02040503050406030204" pitchFamily="18" charset="0"/>
                      </a:rPr>
                      <m:t>±1.96∙0.014</m:t>
                    </m:r>
                  </m:oMath>
                </a14:m>
                <a:endParaRPr lang="en-US" sz="2400" b="0" dirty="0">
                  <a:ea typeface="Cambria Math" panose="02040503050406030204" pitchFamily="18" charset="0"/>
                </a:endParaRPr>
              </a:p>
              <a:p>
                <a:pPr marL="0" indent="0">
                  <a:buNone/>
                </a:pPr>
                <a:r>
                  <a:rPr lang="en-US" sz="2400" dirty="0"/>
                  <a:t>			0.190 to 0.218</a:t>
                </a:r>
              </a:p>
              <a:p>
                <a:pPr marL="0" indent="0">
                  <a:buNone/>
                </a:pPr>
                <a:r>
                  <a:rPr lang="en-US" sz="2400" dirty="0"/>
                  <a:t>We are 95% confidence that between 19.0 and 21.8% of newly delivered moms are over 35.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417638"/>
                <a:ext cx="8229600" cy="5135562"/>
              </a:xfrm>
              <a:blipFill>
                <a:blip r:embed="rId2"/>
                <a:stretch>
                  <a:fillRect l="-1111" t="-950" r="-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781800" y="3810000"/>
                <a:ext cx="2209800"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14:m>
                  <m:oMathPara xmlns:m="http://schemas.openxmlformats.org/officeDocument/2006/math">
                    <m:oMathParaPr>
                      <m:jc m:val="center"/>
                    </m:oMathParaPr>
                    <m:oMath xmlns:m="http://schemas.openxmlformats.org/officeDocument/2006/math">
                      <m:r>
                        <a:rPr lang="en-US" sz="2000" i="1">
                          <a:latin typeface="Cambria Math" panose="02040503050406030204" pitchFamily="18" charset="0"/>
                        </a:rPr>
                        <m:t>𝑆𝐸</m:t>
                      </m:r>
                      <m:r>
                        <a:rPr lang="en-US" sz="2000" i="1">
                          <a:latin typeface="Cambria Math" panose="02040503050406030204" pitchFamily="18" charset="0"/>
                        </a:rPr>
                        <m:t>=</m:t>
                      </m:r>
                      <m:rad>
                        <m:radPr>
                          <m:degHide m:val="on"/>
                          <m:ctrlPr>
                            <a:rPr lang="en-US" sz="2000" i="1">
                              <a:latin typeface="Cambria Math"/>
                            </a:rPr>
                          </m:ctrlPr>
                        </m:radPr>
                        <m:deg/>
                        <m:e>
                          <m:f>
                            <m:fPr>
                              <m:ctrlPr>
                                <a:rPr lang="en-US" sz="2000" i="1">
                                  <a:latin typeface="Cambria Math"/>
                                </a:rPr>
                              </m:ctrlPr>
                            </m:fPr>
                            <m:num>
                              <m:r>
                                <a:rPr lang="en-US" sz="2000" i="1">
                                  <a:latin typeface="Cambria Math" panose="02040503050406030204" pitchFamily="18" charset="0"/>
                                </a:rPr>
                                <m:t>𝑝</m:t>
                              </m:r>
                              <m:d>
                                <m:dPr>
                                  <m:ctrlPr>
                                    <a:rPr lang="en-US" sz="2000" i="1">
                                      <a:latin typeface="Cambria Math"/>
                                    </a:rPr>
                                  </m:ctrlPr>
                                </m:dPr>
                                <m:e>
                                  <m:r>
                                    <a:rPr lang="en-US" sz="2000" i="1">
                                      <a:latin typeface="Cambria Math" panose="02040503050406030204" pitchFamily="18" charset="0"/>
                                    </a:rPr>
                                    <m:t>1−</m:t>
                                  </m:r>
                                  <m:r>
                                    <a:rPr lang="en-US" sz="2000" i="1">
                                      <a:latin typeface="Cambria Math" panose="02040503050406030204" pitchFamily="18" charset="0"/>
                                    </a:rPr>
                                    <m:t>𝑝</m:t>
                                  </m:r>
                                </m:e>
                              </m:d>
                            </m:num>
                            <m:den>
                              <m:r>
                                <a:rPr lang="en-US" sz="2000" i="1">
                                  <a:latin typeface="Cambria Math" panose="02040503050406030204" pitchFamily="18" charset="0"/>
                                </a:rPr>
                                <m:t>𝑛</m:t>
                              </m:r>
                            </m:den>
                          </m:f>
                        </m:e>
                      </m:rad>
                      <m:r>
                        <a:rPr lang="en-US" sz="2000" i="1">
                          <a:latin typeface="Cambria Math" panose="02040503050406030204" pitchFamily="18" charset="0"/>
                        </a:rPr>
                        <m:t>=0.014</m:t>
                      </m:r>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6781800" y="3810000"/>
                <a:ext cx="2209800" cy="137160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6130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 new example, with less information: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800" dirty="0"/>
                  <a:t>Now I want to know about the average height of three year old apple trees.  A random sample of 60 trees gave us a standard deviation of 2.8 inches (so we’ll assume </a:t>
                </a:r>
                <a14:m>
                  <m:oMath xmlns:m="http://schemas.openxmlformats.org/officeDocument/2006/math">
                    <m:r>
                      <a:rPr lang="en-US" sz="2800" i="1">
                        <a:latin typeface="Cambria Math"/>
                      </a:rPr>
                      <m:t>𝜎</m:t>
                    </m:r>
                    <m:r>
                      <a:rPr lang="en-US" sz="2800" i="1">
                        <a:latin typeface="Cambria Math"/>
                      </a:rPr>
                      <m:t>≈2.8 </m:t>
                    </m:r>
                    <m:r>
                      <a:rPr lang="en-US" sz="2800" i="1">
                        <a:latin typeface="Cambria Math"/>
                      </a:rPr>
                      <m:t>𝑖𝑛</m:t>
                    </m:r>
                    <m:r>
                      <a:rPr lang="en-US" sz="2800" i="1">
                        <a:latin typeface="Cambria Math"/>
                      </a:rPr>
                      <m:t>)</m:t>
                    </m:r>
                  </m:oMath>
                </a14:m>
                <a:r>
                  <a:rPr lang="en-US" sz="2800" dirty="0"/>
                  <a:t>.  </a:t>
                </a:r>
              </a:p>
              <a:p>
                <a:r>
                  <a:rPr lang="en-US" sz="2800" dirty="0"/>
                  <a:t>Before we even reveal the sample data, what is the likelihood that the sample mean will be within 1.96 standard errors (SE) of the true population mean </a:t>
                </a:r>
                <a14:m>
                  <m:oMath xmlns:m="http://schemas.openxmlformats.org/officeDocument/2006/math">
                    <m:r>
                      <a:rPr lang="en-US" sz="2800" i="1">
                        <a:latin typeface="Cambria Math"/>
                      </a:rPr>
                      <m:t>𝜇</m:t>
                    </m:r>
                  </m:oMath>
                </a14:m>
                <a:r>
                  <a:rPr lang="en-US" sz="2800" dirty="0"/>
                  <a:t> for heights of apple trees?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33" t="-1348"/>
                </a:stretch>
              </a:blipFill>
            </p:spPr>
            <p:txBody>
              <a:bodyPr/>
              <a:lstStyle/>
              <a:p>
                <a:r>
                  <a:rPr lang="en-US">
                    <a:noFill/>
                  </a:rPr>
                  <a:t> </a:t>
                </a:r>
              </a:p>
            </p:txBody>
          </p:sp>
        </mc:Fallback>
      </mc:AlternateContent>
    </p:spTree>
    <p:extLst>
      <p:ext uri="{BB962C8B-B14F-4D97-AF65-F5344CB8AC3E}">
        <p14:creationId xmlns:p14="http://schemas.microsoft.com/office/powerpoint/2010/main" val="357314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 new example, with less information: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2800" dirty="0"/>
                  <a:t>Now I want to know about the average height of three year old apple trees.  A random sample of 60 trees gave us a standard deviation of 2.8 inches (so we’ll assume </a:t>
                </a:r>
                <a14:m>
                  <m:oMath xmlns:m="http://schemas.openxmlformats.org/officeDocument/2006/math">
                    <m:r>
                      <a:rPr lang="en-US" sz="2800" i="1">
                        <a:latin typeface="Cambria Math"/>
                      </a:rPr>
                      <m:t>𝜎</m:t>
                    </m:r>
                    <m:r>
                      <a:rPr lang="en-US" sz="2800" i="1">
                        <a:latin typeface="Cambria Math"/>
                      </a:rPr>
                      <m:t>≈2.8 </m:t>
                    </m:r>
                    <m:r>
                      <a:rPr lang="en-US" sz="2800" i="1">
                        <a:latin typeface="Cambria Math"/>
                      </a:rPr>
                      <m:t>𝑖𝑛</m:t>
                    </m:r>
                    <m:r>
                      <a:rPr lang="en-US" sz="2800" i="1">
                        <a:latin typeface="Cambria Math"/>
                      </a:rPr>
                      <m:t>)</m:t>
                    </m:r>
                  </m:oMath>
                </a14:m>
                <a:r>
                  <a:rPr lang="en-US" sz="2800" dirty="0"/>
                  <a:t>.  </a:t>
                </a:r>
              </a:p>
              <a:p>
                <a:pPr marL="0" indent="0">
                  <a:buNone/>
                </a:pPr>
                <a:r>
                  <a:rPr lang="en-US" sz="2800" dirty="0">
                    <a:solidFill>
                      <a:srgbClr val="0070C0"/>
                    </a:solidFill>
                  </a:rPr>
                  <a:t>1.96 standard errors = (1.96) (</a:t>
                </a:r>
                <a14:m>
                  <m:oMath xmlns:m="http://schemas.openxmlformats.org/officeDocument/2006/math">
                    <m:r>
                      <a:rPr lang="en-US" sz="2800" i="1">
                        <a:solidFill>
                          <a:srgbClr val="0070C0"/>
                        </a:solidFill>
                        <a:latin typeface="Cambria Math"/>
                      </a:rPr>
                      <m:t>2.8/</m:t>
                    </m:r>
                    <m:rad>
                      <m:radPr>
                        <m:degHide m:val="on"/>
                        <m:ctrlPr>
                          <a:rPr lang="en-US" sz="2800" i="1">
                            <a:solidFill>
                              <a:srgbClr val="0070C0"/>
                            </a:solidFill>
                            <a:latin typeface="Cambria Math"/>
                          </a:rPr>
                        </m:ctrlPr>
                      </m:radPr>
                      <m:deg/>
                      <m:e>
                        <m:r>
                          <a:rPr lang="en-US" sz="2800" i="1">
                            <a:solidFill>
                              <a:srgbClr val="0070C0"/>
                            </a:solidFill>
                            <a:latin typeface="Cambria Math"/>
                          </a:rPr>
                          <m:t>60</m:t>
                        </m:r>
                      </m:e>
                    </m:rad>
                    <m:r>
                      <a:rPr lang="en-US" sz="2800" i="1">
                        <a:solidFill>
                          <a:srgbClr val="0070C0"/>
                        </a:solidFill>
                        <a:latin typeface="Cambria Math"/>
                      </a:rPr>
                      <m:t>)</m:t>
                    </m:r>
                  </m:oMath>
                </a14:m>
                <a:r>
                  <a:rPr lang="en-US" sz="2800" dirty="0">
                    <a:solidFill>
                      <a:srgbClr val="0070C0"/>
                    </a:solidFill>
                  </a:rPr>
                  <a:t>  </a:t>
                </a:r>
              </a:p>
              <a:p>
                <a:pPr marL="0" indent="0">
                  <a:buNone/>
                </a:pPr>
                <a:r>
                  <a:rPr lang="en-US" sz="2800" dirty="0">
                    <a:solidFill>
                      <a:srgbClr val="0070C0"/>
                    </a:solidFill>
                  </a:rPr>
                  <a:t>			    = 1.96 (0.361)  = 0.708 inches.</a:t>
                </a:r>
              </a:p>
              <a:p>
                <a:pPr marL="0" indent="0">
                  <a:buNone/>
                </a:pPr>
                <a:r>
                  <a:rPr lang="en-US" sz="2800" dirty="0">
                    <a:solidFill>
                      <a:srgbClr val="0070C0"/>
                    </a:solidFill>
                  </a:rPr>
                  <a:t>So before we even know our sample average, we know there is a 95% chance that it is within 1.96 SE of the population mean, i.e. within 0.708 inches of the population mean.</a:t>
                </a:r>
              </a:p>
              <a:p>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81" t="-2291" r="-667"/>
                </a:stretch>
              </a:blipFill>
            </p:spPr>
            <p:txBody>
              <a:bodyPr/>
              <a:lstStyle/>
              <a:p>
                <a:r>
                  <a:rPr lang="en-US">
                    <a:noFill/>
                  </a:rPr>
                  <a:t> </a:t>
                </a:r>
              </a:p>
            </p:txBody>
          </p:sp>
        </mc:Fallback>
      </mc:AlternateContent>
    </p:spTree>
    <p:extLst>
      <p:ext uri="{BB962C8B-B14F-4D97-AF65-F5344CB8AC3E}">
        <p14:creationId xmlns:p14="http://schemas.microsoft.com/office/powerpoint/2010/main" val="135255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 new example, with less information: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600" dirty="0"/>
                  <a:t>Now let’s reveal the data average:  It’s </a:t>
                </a:r>
                <a14:m>
                  <m:oMath xmlns:m="http://schemas.openxmlformats.org/officeDocument/2006/math">
                    <m:acc>
                      <m:accPr>
                        <m:chr m:val="̅"/>
                        <m:ctrlPr>
                          <a:rPr lang="en-US" sz="2600" i="1">
                            <a:latin typeface="Cambria Math"/>
                          </a:rPr>
                        </m:ctrlPr>
                      </m:accPr>
                      <m:e>
                        <m:r>
                          <a:rPr lang="en-US" sz="2600" i="1">
                            <a:latin typeface="Cambria Math"/>
                          </a:rPr>
                          <m:t>𝑥</m:t>
                        </m:r>
                      </m:e>
                    </m:acc>
                    <m:r>
                      <a:rPr lang="en-US" sz="2600" i="1">
                        <a:latin typeface="Cambria Math"/>
                      </a:rPr>
                      <m:t>=</m:t>
                    </m:r>
                    <m:r>
                      <a:rPr lang="en-US" sz="2600" b="0" i="1" smtClean="0">
                        <a:latin typeface="Cambria Math" panose="02040503050406030204" pitchFamily="18" charset="0"/>
                      </a:rPr>
                      <m:t>25</m:t>
                    </m:r>
                    <m:r>
                      <a:rPr lang="en-US" sz="2600" i="1">
                        <a:latin typeface="Cambria Math"/>
                      </a:rPr>
                      <m:t>.8 </m:t>
                    </m:r>
                    <m:r>
                      <a:rPr lang="en-US" sz="2600" i="1">
                        <a:latin typeface="Cambria Math"/>
                      </a:rPr>
                      <m:t>𝑖𝑛𝑐h𝑒𝑠</m:t>
                    </m:r>
                    <m:r>
                      <a:rPr lang="en-US" sz="2600" b="0" i="0" smtClean="0">
                        <a:latin typeface="Cambria Math"/>
                      </a:rPr>
                      <m:t>.</m:t>
                    </m:r>
                  </m:oMath>
                </a14:m>
                <a:endParaRPr lang="en-US" sz="2600" dirty="0"/>
              </a:p>
              <a:p>
                <a:r>
                  <a:rPr lang="en-US" sz="2800" dirty="0"/>
                  <a:t>BIG IDEA:  Since there was a 95% chance that our sample average would be within 1.96 ∙ SE (0.708 inches) of the population average, this implies there is a 95% chance that the population average is within 1.96 ∙ SE (0.708 inches) of our sample mean. </a:t>
                </a:r>
              </a:p>
              <a:p>
                <a:pPr marL="0" indent="0">
                  <a:buNone/>
                </a:pPr>
                <a:r>
                  <a:rPr lang="en-US" sz="2800" dirty="0">
                    <a:solidFill>
                      <a:srgbClr val="FF0000"/>
                    </a:solidFill>
                  </a:rPr>
                  <a:t>(talk with your neighbor about why that’s a big idea)</a:t>
                </a:r>
              </a:p>
              <a:p>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481" t="-1213" r="-1852"/>
                </a:stretch>
              </a:blipFill>
            </p:spPr>
            <p:txBody>
              <a:bodyPr/>
              <a:lstStyle/>
              <a:p>
                <a:r>
                  <a:rPr lang="en-US">
                    <a:noFill/>
                  </a:rPr>
                  <a:t> </a:t>
                </a:r>
              </a:p>
            </p:txBody>
          </p:sp>
        </mc:Fallback>
      </mc:AlternateContent>
    </p:spTree>
    <p:extLst>
      <p:ext uri="{BB962C8B-B14F-4D97-AF65-F5344CB8AC3E}">
        <p14:creationId xmlns:p14="http://schemas.microsoft.com/office/powerpoint/2010/main" val="350944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 new example, with less information: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724400"/>
              </a:xfrm>
            </p:spPr>
            <p:txBody>
              <a:bodyPr>
                <a:normAutofit/>
              </a:bodyPr>
              <a:lstStyle/>
              <a:p>
                <a:r>
                  <a:rPr lang="en-US" sz="2600" dirty="0" smtClean="0"/>
                  <a:t>Now let’s reveal the data average:  It’s </a:t>
                </a:r>
                <a14:m>
                  <m:oMath xmlns:m="http://schemas.openxmlformats.org/officeDocument/2006/math">
                    <m:acc>
                      <m:accPr>
                        <m:chr m:val="̅"/>
                        <m:ctrlPr>
                          <a:rPr lang="en-US" sz="2600" i="1">
                            <a:latin typeface="Cambria Math"/>
                          </a:rPr>
                        </m:ctrlPr>
                      </m:accPr>
                      <m:e>
                        <m:r>
                          <a:rPr lang="en-US" sz="2600" i="1">
                            <a:latin typeface="Cambria Math"/>
                          </a:rPr>
                          <m:t>𝑥</m:t>
                        </m:r>
                      </m:e>
                    </m:acc>
                    <m:r>
                      <a:rPr lang="en-US" sz="2600" i="1">
                        <a:latin typeface="Cambria Math"/>
                      </a:rPr>
                      <m:t>=</m:t>
                    </m:r>
                    <m:r>
                      <a:rPr lang="en-US" sz="2600" b="0" i="1" smtClean="0">
                        <a:latin typeface="Cambria Math"/>
                      </a:rPr>
                      <m:t>25</m:t>
                    </m:r>
                    <m:r>
                      <a:rPr lang="en-US" sz="2600" i="1">
                        <a:latin typeface="Cambria Math"/>
                      </a:rPr>
                      <m:t>.8 </m:t>
                    </m:r>
                    <m:r>
                      <a:rPr lang="en-US" sz="2600" i="1">
                        <a:latin typeface="Cambria Math"/>
                      </a:rPr>
                      <m:t>𝑖𝑛𝑐h𝑒𝑠</m:t>
                    </m:r>
                    <m:r>
                      <a:rPr lang="en-US" sz="2600" b="0" i="0" smtClean="0">
                        <a:latin typeface="Cambria Math"/>
                      </a:rPr>
                      <m:t>.</m:t>
                    </m:r>
                  </m:oMath>
                </a14:m>
                <a:endParaRPr lang="en-US" sz="2600" dirty="0"/>
              </a:p>
              <a:p>
                <a:r>
                  <a:rPr lang="en-US" sz="2800" dirty="0"/>
                  <a:t>BIG IDEA:  Since there was a 95% chance that our sample average would be within 1.96 ∙ SE (0.708 inches) of the population average, this implies there is a 95% chance that the population average is within 1.96 ∙ SE (0.708 inches) of our sample mean. </a:t>
                </a:r>
              </a:p>
              <a:p>
                <a:r>
                  <a:rPr lang="en-US" sz="2800" dirty="0"/>
                  <a:t>By spreading out 1.96 standard errors in both directions from our sample average </a:t>
                </a:r>
                <a14:m>
                  <m:oMath xmlns:m="http://schemas.openxmlformats.org/officeDocument/2006/math">
                    <m:r>
                      <a:rPr lang="en-US" sz="2800" i="1">
                        <a:latin typeface="Cambria Math"/>
                      </a:rPr>
                      <m:t>(</m:t>
                    </m:r>
                    <m:acc>
                      <m:accPr>
                        <m:chr m:val="̅"/>
                        <m:ctrlPr>
                          <a:rPr lang="en-US" sz="2800" i="1">
                            <a:latin typeface="Cambria Math"/>
                          </a:rPr>
                        </m:ctrlPr>
                      </m:accPr>
                      <m:e>
                        <m:r>
                          <a:rPr lang="en-US" sz="2800" i="1">
                            <a:latin typeface="Cambria Math"/>
                          </a:rPr>
                          <m:t>𝑥</m:t>
                        </m:r>
                      </m:e>
                    </m:acc>
                    <m:r>
                      <a:rPr lang="en-US" sz="2800" i="1">
                        <a:latin typeface="Cambria Math"/>
                      </a:rPr>
                      <m:t>)</m:t>
                    </m:r>
                  </m:oMath>
                </a14:m>
                <a:r>
                  <a:rPr lang="en-US" sz="2800" dirty="0"/>
                  <a:t>, we have a 95% chance of capturing the population mean for heights of apple trees.</a:t>
                </a:r>
              </a:p>
              <a:p>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724400"/>
              </a:xfrm>
              <a:blipFill rotWithShape="1">
                <a:blip r:embed="rId2"/>
                <a:stretch>
                  <a:fillRect l="-1259" t="-1032" r="-1852"/>
                </a:stretch>
              </a:blipFill>
            </p:spPr>
            <p:txBody>
              <a:bodyPr/>
              <a:lstStyle/>
              <a:p>
                <a:r>
                  <a:rPr lang="en-US">
                    <a:noFill/>
                  </a:rPr>
                  <a:t> </a:t>
                </a:r>
              </a:p>
            </p:txBody>
          </p:sp>
        </mc:Fallback>
      </mc:AlternateContent>
    </p:spTree>
    <p:extLst>
      <p:ext uri="{BB962C8B-B14F-4D97-AF65-F5344CB8AC3E}">
        <p14:creationId xmlns:p14="http://schemas.microsoft.com/office/powerpoint/2010/main" val="379680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381000"/>
                <a:ext cx="8229600" cy="1447800"/>
              </a:xfrm>
            </p:spPr>
            <p:txBody>
              <a:bodyPr>
                <a:normAutofit fontScale="85000" lnSpcReduction="20000"/>
              </a:bodyPr>
              <a:lstStyle/>
              <a:p>
                <a:r>
                  <a:rPr lang="en-US" dirty="0"/>
                  <a:t>Famous image:  95% of confidence intervals of this type should capture the population mean </a:t>
                </a:r>
                <a14:m>
                  <m:oMath xmlns:m="http://schemas.openxmlformats.org/officeDocument/2006/math">
                    <m:r>
                      <a:rPr lang="en-US" i="1">
                        <a:latin typeface="Cambria Math"/>
                      </a:rPr>
                      <m:t>𝜇</m:t>
                    </m:r>
                  </m:oMath>
                </a14:m>
                <a:r>
                  <a:rPr lang="en-US" dirty="0"/>
                  <a:t>.  That means, just by chance, we expect 1 in 20 confidence intervals will fail to capture </a:t>
                </a:r>
                <a14:m>
                  <m:oMath xmlns:m="http://schemas.openxmlformats.org/officeDocument/2006/math">
                    <m:r>
                      <a:rPr lang="en-US" i="1">
                        <a:latin typeface="Cambria Math"/>
                      </a:rPr>
                      <m:t>𝜇</m:t>
                    </m:r>
                  </m:oMath>
                </a14:m>
                <a:r>
                  <a:rPr lang="en-US" dirty="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381000"/>
                <a:ext cx="8229600" cy="1447800"/>
              </a:xfrm>
              <a:blipFill rotWithShape="1">
                <a:blip r:embed="rId2"/>
                <a:stretch>
                  <a:fillRect l="-1185" t="-8439" b="-8861"/>
                </a:stretch>
              </a:blipFill>
            </p:spPr>
            <p:txBody>
              <a:bodyPr/>
              <a:lstStyle/>
              <a:p>
                <a:r>
                  <a:rPr lang="en-US">
                    <a:noFill/>
                  </a:rPr>
                  <a:t> </a:t>
                </a:r>
              </a:p>
            </p:txBody>
          </p:sp>
        </mc:Fallback>
      </mc:AlternateContent>
      <p:pic>
        <p:nvPicPr>
          <p:cNvPr id="4" name="Picture 3"/>
          <p:cNvPicPr/>
          <p:nvPr/>
        </p:nvPicPr>
        <p:blipFill>
          <a:blip r:embed="rId3"/>
          <a:stretch>
            <a:fillRect/>
          </a:stretch>
        </p:blipFill>
        <p:spPr>
          <a:xfrm>
            <a:off x="685800" y="1930400"/>
            <a:ext cx="7620000" cy="4318000"/>
          </a:xfrm>
          <a:prstGeom prst="rect">
            <a:avLst/>
          </a:prstGeom>
        </p:spPr>
      </p:pic>
    </p:spTree>
    <p:extLst>
      <p:ext uri="{BB962C8B-B14F-4D97-AF65-F5344CB8AC3E}">
        <p14:creationId xmlns:p14="http://schemas.microsoft.com/office/powerpoint/2010/main" val="25114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Interpreting confidence intervals</a:t>
            </a:r>
          </a:p>
        </p:txBody>
      </p:sp>
      <p:sp>
        <p:nvSpPr>
          <p:cNvPr id="3" name="Content Placeholder 2"/>
          <p:cNvSpPr>
            <a:spLocks noGrp="1"/>
          </p:cNvSpPr>
          <p:nvPr>
            <p:ph idx="1"/>
          </p:nvPr>
        </p:nvSpPr>
        <p:spPr/>
        <p:txBody>
          <a:bodyPr>
            <a:normAutofit fontScale="85000" lnSpcReduction="20000"/>
          </a:bodyPr>
          <a:lstStyle/>
          <a:p>
            <a:pPr lvl="0"/>
            <a:r>
              <a:rPr lang="en-US" dirty="0"/>
              <a:t>Suppose a recent study claimed that the average house price in Helena was between $242,000 and $264,000 with a confidence level of 95%.</a:t>
            </a:r>
          </a:p>
          <a:p>
            <a:pPr lvl="0"/>
            <a:r>
              <a:rPr lang="en-US" dirty="0"/>
              <a:t>What does that mean?  </a:t>
            </a:r>
            <a:r>
              <a:rPr lang="en-US" dirty="0">
                <a:solidFill>
                  <a:srgbClr val="FF0000"/>
                </a:solidFill>
              </a:rPr>
              <a:t>Nearpod</a:t>
            </a:r>
          </a:p>
          <a:p>
            <a:pPr lvl="1"/>
            <a:r>
              <a:rPr lang="en-US" dirty="0"/>
              <a:t>Option 1: 95% of houses cost between $242,000 and $264,000</a:t>
            </a:r>
          </a:p>
          <a:p>
            <a:pPr lvl="1"/>
            <a:r>
              <a:rPr lang="en-US" dirty="0"/>
              <a:t>Option 2: There is a 95% chance that the average of all homes is between $242,000 and $264,000.</a:t>
            </a:r>
          </a:p>
          <a:p>
            <a:pPr lvl="0"/>
            <a:r>
              <a:rPr lang="en-US" dirty="0"/>
              <a:t>Suppose a recent study claimed, with 98% confidence, that the average amount of college debt per student is between $33,800 and $38,400.</a:t>
            </a:r>
          </a:p>
          <a:p>
            <a:pPr lvl="0"/>
            <a:r>
              <a:rPr lang="en-US" dirty="0"/>
              <a:t>What does that mean?  </a:t>
            </a:r>
            <a:r>
              <a:rPr lang="en-US" dirty="0">
                <a:solidFill>
                  <a:srgbClr val="FF0000"/>
                </a:solidFill>
              </a:rPr>
              <a:t>Nearpod</a:t>
            </a:r>
          </a:p>
          <a:p>
            <a:endParaRPr lang="en-US" dirty="0"/>
          </a:p>
        </p:txBody>
      </p:sp>
    </p:spTree>
    <p:extLst>
      <p:ext uri="{BB962C8B-B14F-4D97-AF65-F5344CB8AC3E}">
        <p14:creationId xmlns:p14="http://schemas.microsoft.com/office/powerpoint/2010/main" val="293941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a:t>Baby_Smoke</a:t>
            </a:r>
            <a:r>
              <a:rPr lang="en-US" dirty="0"/>
              <a:t> data</a:t>
            </a:r>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dirty="0"/>
              <a:t>Download the “Baby_Smoke.xlsx” data from the Moodle page.  This data represents 1,000 cases of mothers and their newborns in North Carolina.  The data set includes numeric data, such as age of mother, weight gained by mother, weight of newborns, and number of weeks of gestation (with 40 weeks being the usual benchmark of “full term”).  The data set also includes categorical data, such as the gender of the newborn, the smoking habit of the mother, and the marital status of the mother.  The first row of the data serves as a label.</a:t>
            </a:r>
          </a:p>
          <a:p>
            <a:pPr fontAlgn="base"/>
            <a:r>
              <a:rPr lang="en-US" b="1" dirty="0"/>
              <a:t>Write 3 research questions you could attempt to answer using this data set.   Ask at least one question involving proportions, but don’t limit yourself to only proportions.</a:t>
            </a:r>
          </a:p>
          <a:p>
            <a:pPr fontAlgn="base"/>
            <a:r>
              <a:rPr lang="en-US" b="1" dirty="0"/>
              <a:t>Write your group’s questions on the board</a:t>
            </a:r>
          </a:p>
          <a:p>
            <a:r>
              <a:rPr lang="en-US" dirty="0"/>
              <a:t>Example Research Question: What proportion of new mothers in the data set are smokers, and can we use this to approximate the proportion of new mothers in NC that smoke?</a:t>
            </a:r>
            <a:br>
              <a:rPr lang="en-US" dirty="0"/>
            </a:br>
            <a:r>
              <a:rPr lang="en-US" dirty="0"/>
              <a:t/>
            </a:r>
            <a:br>
              <a:rPr lang="en-US" dirty="0"/>
            </a:br>
            <a:r>
              <a:rPr lang="en-US" dirty="0"/>
              <a:t>You may need the “=</a:t>
            </a:r>
            <a:r>
              <a:rPr lang="en-US" dirty="0" err="1"/>
              <a:t>countif</a:t>
            </a:r>
            <a:r>
              <a:rPr lang="en-US" dirty="0"/>
              <a:t>( )” command in Excel to answer some questions.  Your instructor will show you how to use it.</a:t>
            </a:r>
          </a:p>
        </p:txBody>
      </p:sp>
    </p:spTree>
    <p:extLst>
      <p:ext uri="{BB962C8B-B14F-4D97-AF65-F5344CB8AC3E}">
        <p14:creationId xmlns:p14="http://schemas.microsoft.com/office/powerpoint/2010/main" val="213815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Data definitions</a:t>
            </a:r>
          </a:p>
        </p:txBody>
      </p:sp>
      <p:sp>
        <p:nvSpPr>
          <p:cNvPr id="3" name="Content Placeholder 2"/>
          <p:cNvSpPr>
            <a:spLocks noGrp="1"/>
          </p:cNvSpPr>
          <p:nvPr>
            <p:ph idx="1"/>
          </p:nvPr>
        </p:nvSpPr>
        <p:spPr>
          <a:xfrm>
            <a:off x="1066800" y="1211943"/>
            <a:ext cx="7162800" cy="5638800"/>
          </a:xfrm>
        </p:spPr>
        <p:txBody>
          <a:bodyPr>
            <a:normAutofit fontScale="70000" lnSpcReduction="20000"/>
          </a:bodyPr>
          <a:lstStyle/>
          <a:p>
            <a:r>
              <a:rPr lang="en-US" dirty="0" err="1">
                <a:solidFill>
                  <a:srgbClr val="FF0000"/>
                </a:solidFill>
              </a:rPr>
              <a:t>fage</a:t>
            </a:r>
            <a:r>
              <a:rPr lang="en-US" dirty="0">
                <a:solidFill>
                  <a:srgbClr val="FF0000"/>
                </a:solidFill>
              </a:rPr>
              <a:t> </a:t>
            </a:r>
            <a:r>
              <a:rPr lang="en-US" dirty="0"/>
              <a:t>father’s age in years.</a:t>
            </a:r>
          </a:p>
          <a:p>
            <a:r>
              <a:rPr lang="en-US" dirty="0">
                <a:solidFill>
                  <a:srgbClr val="FF0000"/>
                </a:solidFill>
              </a:rPr>
              <a:t>mage</a:t>
            </a:r>
            <a:r>
              <a:rPr lang="en-US" dirty="0"/>
              <a:t> mother’s age in years.</a:t>
            </a:r>
          </a:p>
          <a:p>
            <a:r>
              <a:rPr lang="en-US" dirty="0">
                <a:solidFill>
                  <a:srgbClr val="FF0000"/>
                </a:solidFill>
              </a:rPr>
              <a:t>mature</a:t>
            </a:r>
            <a:r>
              <a:rPr lang="en-US" dirty="0"/>
              <a:t> maturity status of mother.</a:t>
            </a:r>
          </a:p>
          <a:p>
            <a:r>
              <a:rPr lang="en-US" dirty="0">
                <a:solidFill>
                  <a:srgbClr val="FF0000"/>
                </a:solidFill>
              </a:rPr>
              <a:t>weeks</a:t>
            </a:r>
            <a:r>
              <a:rPr lang="en-US" dirty="0"/>
              <a:t> length of pregnancy in weeks.</a:t>
            </a:r>
          </a:p>
          <a:p>
            <a:r>
              <a:rPr lang="en-US" dirty="0" err="1">
                <a:solidFill>
                  <a:srgbClr val="FF0000"/>
                </a:solidFill>
              </a:rPr>
              <a:t>premie</a:t>
            </a:r>
            <a:r>
              <a:rPr lang="en-US" dirty="0">
                <a:solidFill>
                  <a:srgbClr val="FF0000"/>
                </a:solidFill>
              </a:rPr>
              <a:t> </a:t>
            </a:r>
            <a:r>
              <a:rPr lang="en-US" dirty="0"/>
              <a:t>whether the birth was classified as premature (</a:t>
            </a:r>
            <a:r>
              <a:rPr lang="en-US" dirty="0" err="1"/>
              <a:t>premie</a:t>
            </a:r>
            <a:r>
              <a:rPr lang="en-US" dirty="0"/>
              <a:t>) or full-term.</a:t>
            </a:r>
          </a:p>
          <a:p>
            <a:r>
              <a:rPr lang="en-US" dirty="0">
                <a:solidFill>
                  <a:srgbClr val="FF0000"/>
                </a:solidFill>
              </a:rPr>
              <a:t>visits</a:t>
            </a:r>
            <a:r>
              <a:rPr lang="en-US" dirty="0"/>
              <a:t> number of hospital visits during pregnancy.</a:t>
            </a:r>
          </a:p>
          <a:p>
            <a:r>
              <a:rPr lang="en-US" dirty="0">
                <a:solidFill>
                  <a:srgbClr val="FF0000"/>
                </a:solidFill>
              </a:rPr>
              <a:t>marital</a:t>
            </a:r>
            <a:r>
              <a:rPr lang="en-US" dirty="0"/>
              <a:t> whether mother is married or not married at birth.</a:t>
            </a:r>
          </a:p>
          <a:p>
            <a:r>
              <a:rPr lang="en-US" dirty="0">
                <a:solidFill>
                  <a:srgbClr val="FF0000"/>
                </a:solidFill>
              </a:rPr>
              <a:t>gained</a:t>
            </a:r>
            <a:r>
              <a:rPr lang="en-US" dirty="0"/>
              <a:t> weight gained by mother during pregnancy in pounds.</a:t>
            </a:r>
          </a:p>
          <a:p>
            <a:r>
              <a:rPr lang="en-US" dirty="0">
                <a:solidFill>
                  <a:srgbClr val="FF0000"/>
                </a:solidFill>
              </a:rPr>
              <a:t>weight</a:t>
            </a:r>
            <a:r>
              <a:rPr lang="en-US" dirty="0"/>
              <a:t> </a:t>
            </a:r>
            <a:r>
              <a:rPr lang="en-US" dirty="0" err="1"/>
              <a:t>weight</a:t>
            </a:r>
            <a:r>
              <a:rPr lang="en-US" dirty="0"/>
              <a:t> of the baby at birth in pounds.</a:t>
            </a:r>
          </a:p>
          <a:p>
            <a:r>
              <a:rPr lang="en-US" dirty="0" err="1">
                <a:solidFill>
                  <a:srgbClr val="FF0000"/>
                </a:solidFill>
              </a:rPr>
              <a:t>lowbirthweight</a:t>
            </a:r>
            <a:r>
              <a:rPr lang="en-US" dirty="0">
                <a:solidFill>
                  <a:srgbClr val="FF0000"/>
                </a:solidFill>
              </a:rPr>
              <a:t> </a:t>
            </a:r>
            <a:r>
              <a:rPr lang="en-US" dirty="0"/>
              <a:t>whether baby was classified as low birthweight (low) or not (not low).</a:t>
            </a:r>
          </a:p>
          <a:p>
            <a:r>
              <a:rPr lang="en-US" dirty="0">
                <a:solidFill>
                  <a:srgbClr val="FF0000"/>
                </a:solidFill>
              </a:rPr>
              <a:t>gender</a:t>
            </a:r>
            <a:r>
              <a:rPr lang="en-US" dirty="0"/>
              <a:t> </a:t>
            </a:r>
            <a:r>
              <a:rPr lang="en-US" dirty="0" err="1"/>
              <a:t>gender</a:t>
            </a:r>
            <a:r>
              <a:rPr lang="en-US" dirty="0"/>
              <a:t> of the baby, female or male.</a:t>
            </a:r>
          </a:p>
          <a:p>
            <a:r>
              <a:rPr lang="en-US" dirty="0">
                <a:solidFill>
                  <a:srgbClr val="FF0000"/>
                </a:solidFill>
              </a:rPr>
              <a:t>habit</a:t>
            </a:r>
            <a:r>
              <a:rPr lang="en-US" dirty="0"/>
              <a:t> status of the mother as a nonsmoker or a smoker.</a:t>
            </a:r>
          </a:p>
          <a:p>
            <a:r>
              <a:rPr lang="en-US" dirty="0" err="1">
                <a:solidFill>
                  <a:srgbClr val="FF0000"/>
                </a:solidFill>
              </a:rPr>
              <a:t>whitemom</a:t>
            </a:r>
            <a:r>
              <a:rPr lang="en-US" dirty="0">
                <a:solidFill>
                  <a:srgbClr val="FF0000"/>
                </a:solidFill>
              </a:rPr>
              <a:t> </a:t>
            </a:r>
            <a:r>
              <a:rPr lang="en-US" dirty="0"/>
              <a:t>whether mom is white or not white.</a:t>
            </a:r>
          </a:p>
        </p:txBody>
      </p:sp>
    </p:spTree>
    <p:extLst>
      <p:ext uri="{BB962C8B-B14F-4D97-AF65-F5344CB8AC3E}">
        <p14:creationId xmlns:p14="http://schemas.microsoft.com/office/powerpoint/2010/main" val="1085678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1363</Words>
  <Application>Microsoft Office PowerPoint</Application>
  <PresentationFormat>On-screen Show (4:3)</PresentationFormat>
  <Paragraphs>118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Confidence intervals for proportions and means</vt:lpstr>
      <vt:lpstr>A new example, with less information:</vt:lpstr>
      <vt:lpstr>A new example, with less information:</vt:lpstr>
      <vt:lpstr>A new example, with less information:</vt:lpstr>
      <vt:lpstr>A new example, with less information:</vt:lpstr>
      <vt:lpstr>PowerPoint Presentation</vt:lpstr>
      <vt:lpstr>Interpreting confidence intervals</vt:lpstr>
      <vt:lpstr>Baby_Smoke data</vt:lpstr>
      <vt:lpstr>Data definitions</vt:lpstr>
      <vt:lpstr>Sort the research questions</vt:lpstr>
      <vt:lpstr>A sample question</vt:lpstr>
      <vt:lpstr>A sample question</vt:lpstr>
      <vt:lpstr>Confidence Intervals for One Proportion</vt:lpstr>
      <vt:lpstr>Now build the following confidence intervals</vt:lpstr>
      <vt:lpstr>Other potential questions</vt:lpstr>
      <vt:lpstr>Exploring an example</vt:lpstr>
      <vt:lpstr>Exploring an example</vt:lpstr>
      <vt:lpstr>Exploring an example</vt:lpstr>
      <vt:lpstr>Exploring an example</vt:lpstr>
    </vt:vector>
  </TitlesOfParts>
  <Company>Carroll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Confidence intervals for proportions and means</dc:title>
  <dc:creator>Fasteen, Jodi</dc:creator>
  <cp:lastModifiedBy>Cline, Kelly</cp:lastModifiedBy>
  <cp:revision>11</cp:revision>
  <dcterms:created xsi:type="dcterms:W3CDTF">2017-02-28T22:58:59Z</dcterms:created>
  <dcterms:modified xsi:type="dcterms:W3CDTF">2017-05-23T19:46:55Z</dcterms:modified>
</cp:coreProperties>
</file>